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68" r:id="rId2"/>
    <p:sldId id="289" r:id="rId3"/>
    <p:sldId id="277" r:id="rId4"/>
    <p:sldId id="283" r:id="rId5"/>
    <p:sldId id="261" r:id="rId6"/>
    <p:sldId id="270" r:id="rId7"/>
    <p:sldId id="263" r:id="rId8"/>
    <p:sldId id="297" r:id="rId9"/>
    <p:sldId id="298" r:id="rId10"/>
    <p:sldId id="271" r:id="rId11"/>
    <p:sldId id="287" r:id="rId12"/>
    <p:sldId id="278" r:id="rId13"/>
    <p:sldId id="272" r:id="rId14"/>
    <p:sldId id="325" r:id="rId15"/>
    <p:sldId id="285" r:id="rId16"/>
    <p:sldId id="279" r:id="rId17"/>
    <p:sldId id="273" r:id="rId18"/>
    <p:sldId id="280" r:id="rId19"/>
    <p:sldId id="282" r:id="rId20"/>
    <p:sldId id="281" r:id="rId21"/>
    <p:sldId id="292" r:id="rId22"/>
    <p:sldId id="326" r:id="rId23"/>
    <p:sldId id="327" r:id="rId24"/>
    <p:sldId id="299" r:id="rId25"/>
    <p:sldId id="300" r:id="rId26"/>
    <p:sldId id="302" r:id="rId27"/>
    <p:sldId id="291" r:id="rId28"/>
    <p:sldId id="303" r:id="rId29"/>
    <p:sldId id="305" r:id="rId30"/>
    <p:sldId id="329" r:id="rId31"/>
    <p:sldId id="328" r:id="rId32"/>
    <p:sldId id="308" r:id="rId33"/>
    <p:sldId id="310" r:id="rId34"/>
    <p:sldId id="311" r:id="rId35"/>
    <p:sldId id="313" r:id="rId36"/>
    <p:sldId id="339" r:id="rId37"/>
    <p:sldId id="314" r:id="rId38"/>
    <p:sldId id="293" r:id="rId39"/>
    <p:sldId id="315" r:id="rId40"/>
    <p:sldId id="316" r:id="rId41"/>
    <p:sldId id="317" r:id="rId42"/>
    <p:sldId id="318" r:id="rId43"/>
    <p:sldId id="333" r:id="rId44"/>
    <p:sldId id="334" r:id="rId45"/>
    <p:sldId id="336" r:id="rId46"/>
    <p:sldId id="337" r:id="rId47"/>
    <p:sldId id="338" r:id="rId48"/>
    <p:sldId id="324" r:id="rId49"/>
    <p:sldId id="319" r:id="rId50"/>
    <p:sldId id="330" r:id="rId51"/>
    <p:sldId id="320" r:id="rId52"/>
    <p:sldId id="331" r:id="rId53"/>
    <p:sldId id="332" r:id="rId54"/>
    <p:sldId id="321" r:id="rId55"/>
    <p:sldId id="322" r:id="rId56"/>
    <p:sldId id="276" r:id="rId57"/>
    <p:sldId id="323" r:id="rId58"/>
    <p:sldId id="275" r:id="rId59"/>
    <p:sldId id="294" r:id="rId60"/>
    <p:sldId id="266" r:id="rId61"/>
    <p:sldId id="29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928" autoAdjust="0"/>
  </p:normalViewPr>
  <p:slideViewPr>
    <p:cSldViewPr>
      <p:cViewPr varScale="1">
        <p:scale>
          <a:sx n="83" d="100"/>
          <a:sy n="83" d="100"/>
        </p:scale>
        <p:origin x="-1594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1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8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4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5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9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51599C-99F8-4BD5-9C6B-7A84A2495A29}" type="datetimeFigureOut">
              <a:rPr lang="en-US" smtClean="0"/>
              <a:pPr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DF6096-E54F-4EB0-BF42-3B7BBAA265D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98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Final%20Research%20Papers/(5)selectiveSearch.pdf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742056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>Object </a:t>
            </a:r>
            <a:r>
              <a:rPr lang="en-US" sz="4400" b="1" dirty="0">
                <a:solidFill>
                  <a:srgbClr val="FF0000"/>
                </a:solidFill>
              </a:rPr>
              <a:t>detection  of Aerial Imagery</a:t>
            </a:r>
            <a:r>
              <a:rPr lang="en-US" sz="4400" b="1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using deep </a:t>
            </a:r>
            <a:r>
              <a:rPr lang="en-US" sz="4400" b="1" dirty="0" smtClean="0">
                <a:solidFill>
                  <a:srgbClr val="FF0000"/>
                </a:solidFill>
              </a:rPr>
              <a:t>Learning Algorithm </a:t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>			&amp;</a:t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en-US" sz="4400" b="1" dirty="0" smtClean="0">
                <a:solidFill>
                  <a:srgbClr val="FF0000"/>
                </a:solidFill>
              </a:rPr>
              <a:t> Building Simulation Software</a:t>
            </a:r>
            <a:br>
              <a:rPr lang="en-US" sz="4400" b="1" dirty="0" smtClean="0">
                <a:solidFill>
                  <a:srgbClr val="FF0000"/>
                </a:solidFill>
              </a:rPr>
            </a:b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4343401"/>
            <a:ext cx="8012906" cy="189391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Group Number: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ML-010                                 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Ashlesh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Khajbage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(4506)</a:t>
            </a:r>
          </a:p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3" name="Picture 8" descr="collogo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7" y="485777"/>
            <a:ext cx="928688" cy="96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1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F7EC69-A1A1-429D-9954-3C1F52C8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3135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+mn-lt"/>
              </a:rPr>
              <a:t>Choosing Datasets:</a:t>
            </a:r>
            <a:endParaRPr lang="en-IN" sz="4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79EFDBC-461A-4060-929A-020667C1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91731"/>
            <a:ext cx="5460369" cy="45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er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31643" y="3789039"/>
            <a:ext cx="2689225" cy="2502075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7543800" cy="97089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Images from MUNICH and </a:t>
            </a:r>
            <a:r>
              <a:rPr lang="en-US" sz="4000" dirty="0" err="1" smtClean="0">
                <a:solidFill>
                  <a:srgbClr val="FF0000"/>
                </a:solidFill>
              </a:rPr>
              <a:t>Vedai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5" name="Picture 4" descr="aer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96752"/>
            <a:ext cx="2736304" cy="250033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76802"/>
            <a:ext cx="288032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:\BE project dataset\OVERHEAD\DataSet_6\31741696_257_7169_513_7425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880320" cy="24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18F67A-C049-4DE4-9EA5-62D45243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Image Segmentation: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7C0E8E-555D-40C2-87C3-A750A55D8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Technique </a:t>
            </a:r>
            <a:r>
              <a:rPr lang="en-IN" dirty="0"/>
              <a:t>of </a:t>
            </a:r>
            <a:r>
              <a:rPr lang="en-IN" b="1" dirty="0"/>
              <a:t>dividing or partitioning an </a:t>
            </a:r>
            <a:r>
              <a:rPr lang="en-IN" b="1" dirty="0" smtClean="0"/>
              <a:t>image </a:t>
            </a:r>
            <a:r>
              <a:rPr lang="en-IN" dirty="0" smtClean="0"/>
              <a:t>into </a:t>
            </a:r>
            <a:r>
              <a:rPr lang="en-IN" dirty="0"/>
              <a:t>parts, called </a:t>
            </a:r>
            <a:r>
              <a:rPr lang="en-IN" dirty="0" smtClean="0"/>
              <a:t>segments.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breaks </a:t>
            </a:r>
            <a:r>
              <a:rPr lang="en-IN" dirty="0"/>
              <a:t>the picture into a few parts based on certain </a:t>
            </a:r>
            <a:r>
              <a:rPr lang="en-IN" dirty="0" smtClean="0"/>
              <a:t>picture highlights </a:t>
            </a:r>
            <a:r>
              <a:rPr lang="en-IN" dirty="0"/>
              <a:t>like </a:t>
            </a:r>
            <a:endParaRPr lang="en-IN" dirty="0" smtClean="0"/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colour</a:t>
            </a:r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Texture</a:t>
            </a:r>
            <a:endParaRPr lang="en-IN" dirty="0"/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 </a:t>
            </a:r>
            <a:r>
              <a:rPr lang="en-IN" dirty="0"/>
              <a:t>pixel </a:t>
            </a:r>
            <a:r>
              <a:rPr lang="en-IN" dirty="0" smtClean="0"/>
              <a:t>intensity</a:t>
            </a:r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density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Processes </a:t>
            </a:r>
            <a:r>
              <a:rPr lang="en-IN" dirty="0"/>
              <a:t>only the important segments of the image instead </a:t>
            </a:r>
            <a:r>
              <a:rPr lang="en-IN" dirty="0" smtClean="0"/>
              <a:t>of processing </a:t>
            </a:r>
            <a:r>
              <a:rPr lang="en-IN" dirty="0"/>
              <a:t>the entire </a:t>
            </a:r>
            <a:r>
              <a:rPr lang="en-IN" dirty="0" smtClean="0"/>
              <a:t>image.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Useful </a:t>
            </a:r>
            <a:r>
              <a:rPr lang="en-IN" dirty="0"/>
              <a:t>for applications like </a:t>
            </a:r>
            <a:r>
              <a:rPr lang="en-IN" b="1" dirty="0"/>
              <a:t>image compression </a:t>
            </a:r>
            <a:r>
              <a:rPr lang="en-IN" dirty="0" smtClean="0"/>
              <a:t>and </a:t>
            </a:r>
            <a:r>
              <a:rPr lang="en-IN" b="1" dirty="0" smtClean="0"/>
              <a:t>object recognition</a:t>
            </a:r>
            <a:r>
              <a:rPr lang="en-IN" b="1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976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ACB007-5507-4A1F-BFB4-3D9DB71F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Image Segmentation Techniques: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F2E60D-C603-4FCB-8B7B-323570DC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Threshold Method.</a:t>
            </a:r>
          </a:p>
          <a:p>
            <a:r>
              <a:rPr lang="en-US" dirty="0"/>
              <a:t>2. Edge based Method.</a:t>
            </a:r>
          </a:p>
          <a:p>
            <a:r>
              <a:rPr lang="en-US" dirty="0"/>
              <a:t>3. Clustering based Method.</a:t>
            </a:r>
          </a:p>
          <a:p>
            <a:r>
              <a:rPr lang="en-US" dirty="0"/>
              <a:t>4. Region based Method.</a:t>
            </a:r>
          </a:p>
          <a:p>
            <a:r>
              <a:rPr lang="en-US" dirty="0"/>
              <a:t>5. Watershed based Method.</a:t>
            </a:r>
          </a:p>
          <a:p>
            <a:r>
              <a:rPr lang="en-US" dirty="0"/>
              <a:t>6. </a:t>
            </a:r>
            <a:r>
              <a:rPr lang="en-US" dirty="0" smtClean="0"/>
              <a:t>PDE </a:t>
            </a:r>
            <a:r>
              <a:rPr lang="en-US" dirty="0"/>
              <a:t>based Method.</a:t>
            </a:r>
          </a:p>
          <a:p>
            <a:r>
              <a:rPr lang="en-US" dirty="0"/>
              <a:t>7. ANN based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2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998493"/>
              </p:ext>
            </p:extLst>
          </p:nvPr>
        </p:nvGraphicFramePr>
        <p:xfrm>
          <a:off x="323527" y="332657"/>
          <a:ext cx="8640960" cy="5760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0240"/>
                <a:gridCol w="2160240"/>
                <a:gridCol w="2160240"/>
                <a:gridCol w="2160240"/>
              </a:tblGrid>
              <a:tr h="4114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Segmentation </a:t>
                      </a:r>
                      <a:r>
                        <a:rPr lang="en-US" sz="1000" dirty="0">
                          <a:effectLst/>
                        </a:rPr>
                        <a:t>technique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Description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Advantages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Disadvantages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</a:tr>
              <a:tr h="6172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Thresholding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Peaks </a:t>
                      </a:r>
                      <a:r>
                        <a:rPr lang="en-US" sz="1200" dirty="0">
                          <a:effectLst/>
                        </a:rPr>
                        <a:t>of image used to find histogram values.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Data </a:t>
                      </a:r>
                      <a:r>
                        <a:rPr lang="en-US" sz="1200" dirty="0">
                          <a:effectLst/>
                        </a:rPr>
                        <a:t>from history not required.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Minute </a:t>
                      </a:r>
                      <a:r>
                        <a:rPr lang="en-US" sz="1200" dirty="0">
                          <a:effectLst/>
                        </a:rPr>
                        <a:t>details not considered.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</a:tr>
              <a:tr h="6172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Edge </a:t>
                      </a:r>
                      <a:r>
                        <a:rPr lang="en-US" sz="1200" dirty="0">
                          <a:effectLst/>
                        </a:rPr>
                        <a:t>Based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based </a:t>
                      </a:r>
                      <a:r>
                        <a:rPr lang="en-US" sz="1200" dirty="0">
                          <a:effectLst/>
                        </a:rPr>
                        <a:t>on discontinuity detection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Better </a:t>
                      </a:r>
                      <a:r>
                        <a:rPr lang="en-US" sz="1200" dirty="0">
                          <a:effectLst/>
                        </a:rPr>
                        <a:t>contrast.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Not </a:t>
                      </a:r>
                      <a:r>
                        <a:rPr lang="en-US" sz="1200" dirty="0">
                          <a:effectLst/>
                        </a:rPr>
                        <a:t>suitable for images with to many edges.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</a:tr>
              <a:tr h="6172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Region Based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Image </a:t>
                      </a:r>
                      <a:r>
                        <a:rPr lang="en-US" sz="1200" dirty="0">
                          <a:effectLst/>
                        </a:rPr>
                        <a:t>is partitioned according similar criteria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This </a:t>
                      </a:r>
                      <a:r>
                        <a:rPr lang="en-US" sz="1200" dirty="0">
                          <a:effectLst/>
                        </a:rPr>
                        <a:t>method has better immunity towards noise.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Time </a:t>
                      </a:r>
                      <a:r>
                        <a:rPr lang="en-US" sz="1200" dirty="0">
                          <a:effectLst/>
                        </a:rPr>
                        <a:t>and memory is wasted.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</a:tr>
              <a:tr h="6172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Clustering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Image </a:t>
                      </a:r>
                      <a:r>
                        <a:rPr lang="en-US" sz="1200" dirty="0">
                          <a:effectLst/>
                        </a:rPr>
                        <a:t>segmented according to division into similar clusters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This </a:t>
                      </a:r>
                      <a:r>
                        <a:rPr lang="en-US" sz="1200" dirty="0">
                          <a:effectLst/>
                        </a:rPr>
                        <a:t>method uses partial relationship.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determining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membership function is not easy</a:t>
                      </a:r>
                    </a:p>
                  </a:txBody>
                  <a:tcPr marL="55871" marR="55871" marT="0" marB="0"/>
                </a:tc>
              </a:tr>
              <a:tr h="6172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Watershed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According </a:t>
                      </a:r>
                      <a:r>
                        <a:rPr lang="en-US" sz="1200" dirty="0">
                          <a:effectLst/>
                        </a:rPr>
                        <a:t>to topological interpretation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Results </a:t>
                      </a:r>
                      <a:r>
                        <a:rPr lang="en-US" sz="1200" dirty="0">
                          <a:effectLst/>
                        </a:rPr>
                        <a:t>are more reliable and trustworthy.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time consuming</a:t>
                      </a:r>
                    </a:p>
                  </a:txBody>
                  <a:tcPr marL="55871" marR="55871" marT="0" marB="0"/>
                </a:tc>
              </a:tr>
              <a:tr h="10286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PDE Based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Image </a:t>
                      </a:r>
                      <a:r>
                        <a:rPr lang="en-US" sz="1200" dirty="0">
                          <a:effectLst/>
                        </a:rPr>
                        <a:t>is segmented according to calculations of differential equations.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This </a:t>
                      </a:r>
                      <a:r>
                        <a:rPr lang="en-US" sz="1200" dirty="0">
                          <a:effectLst/>
                        </a:rPr>
                        <a:t>method is very fast.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Complexity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more as compared to other methods.</a:t>
                      </a:r>
                    </a:p>
                  </a:txBody>
                  <a:tcPr marL="55871" marR="55871" marT="0" marB="0"/>
                </a:tc>
              </a:tr>
              <a:tr h="12344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ANN Based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Image </a:t>
                      </a:r>
                      <a:r>
                        <a:rPr lang="en-US" sz="1200" dirty="0">
                          <a:effectLst/>
                        </a:rPr>
                        <a:t>is segmented according to the simulation of learning process used to make decisions.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Simple </a:t>
                      </a:r>
                      <a:r>
                        <a:rPr lang="en-US" sz="1200" dirty="0">
                          <a:effectLst/>
                        </a:rPr>
                        <a:t>programs.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55871" marR="558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is more.</a:t>
                      </a:r>
                    </a:p>
                  </a:txBody>
                  <a:tcPr marL="55871" marR="5587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35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Feature Descriptor: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1" y="1845734"/>
            <a:ext cx="8064896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Is an </a:t>
            </a:r>
            <a:r>
              <a:rPr lang="en-IN" b="1" dirty="0" smtClean="0"/>
              <a:t>Algorithm </a:t>
            </a:r>
            <a:r>
              <a:rPr lang="en-IN" b="1" dirty="0"/>
              <a:t>which takes an image and </a:t>
            </a:r>
            <a:r>
              <a:rPr lang="en-IN" b="1" dirty="0" smtClean="0"/>
              <a:t>outputs</a:t>
            </a:r>
            <a:r>
              <a:rPr lang="en-IN" b="1" dirty="0"/>
              <a:t> feature </a:t>
            </a:r>
            <a:r>
              <a:rPr lang="en-IN" b="1" dirty="0" smtClean="0"/>
              <a:t>descriptors / feature vectors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Feature</a:t>
            </a:r>
            <a:r>
              <a:rPr lang="en-IN" dirty="0"/>
              <a:t> descriptors </a:t>
            </a:r>
            <a:r>
              <a:rPr lang="en-IN" b="1" dirty="0"/>
              <a:t>encode</a:t>
            </a:r>
            <a:r>
              <a:rPr lang="en-IN" dirty="0"/>
              <a:t> interesting information into a </a:t>
            </a:r>
            <a:r>
              <a:rPr lang="en-IN" b="1" dirty="0"/>
              <a:t>series </a:t>
            </a:r>
            <a:r>
              <a:rPr lang="en-IN" b="1" dirty="0" smtClean="0"/>
              <a:t>of numbers</a:t>
            </a:r>
            <a:r>
              <a:rPr lang="en-IN" dirty="0" smtClean="0"/>
              <a:t> </a:t>
            </a:r>
            <a:r>
              <a:rPr lang="en-IN" dirty="0"/>
              <a:t>and act as a sort of numerical "fingerprint" that can be </a:t>
            </a:r>
            <a:r>
              <a:rPr lang="en-IN" dirty="0" smtClean="0"/>
              <a:t>used to </a:t>
            </a:r>
            <a:r>
              <a:rPr lang="en-IN" dirty="0"/>
              <a:t>differentiate one feature from another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For Example </a:t>
            </a:r>
            <a:r>
              <a:rPr lang="en-IN" b="1" dirty="0" smtClean="0"/>
              <a:t>SIFT(Scale Invariant Feature Transform) </a:t>
            </a:r>
            <a:r>
              <a:rPr lang="en-IN" dirty="0" smtClean="0"/>
              <a:t>, which encode information about the local neighbourhood image gradient.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</a:t>
            </a:r>
            <a:r>
              <a:rPr lang="en-IN" dirty="0" smtClean="0"/>
              <a:t>ther examples </a:t>
            </a:r>
            <a:r>
              <a:rPr lang="en-IN" b="1" dirty="0" smtClean="0"/>
              <a:t>HOG</a:t>
            </a:r>
            <a:r>
              <a:rPr lang="en-IN" dirty="0" smtClean="0"/>
              <a:t>, </a:t>
            </a:r>
            <a:r>
              <a:rPr lang="en-IN" b="1" dirty="0" smtClean="0"/>
              <a:t>SURF.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1F9BF6-A5DB-4B40-AE27-A2D52CC6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Feature Extraction: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E51526-51EE-467C-A8BA-E793781C0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b="1" dirty="0"/>
              <a:t>D</a:t>
            </a:r>
            <a:r>
              <a:rPr lang="en-IN" b="1" dirty="0" smtClean="0"/>
              <a:t>imensionality </a:t>
            </a:r>
            <a:r>
              <a:rPr lang="en-IN" b="1" dirty="0"/>
              <a:t>reduction process</a:t>
            </a:r>
            <a:r>
              <a:rPr lang="en-IN" dirty="0"/>
              <a:t>, where an initial set of </a:t>
            </a:r>
            <a:r>
              <a:rPr lang="en-IN" dirty="0" smtClean="0"/>
              <a:t>raw variables</a:t>
            </a:r>
            <a:r>
              <a:rPr lang="en-IN" dirty="0"/>
              <a:t> is reduced to more manageable groups (</a:t>
            </a:r>
            <a:r>
              <a:rPr lang="en-IN" b="1" dirty="0"/>
              <a:t>features</a:t>
            </a:r>
            <a:r>
              <a:rPr lang="en-IN" dirty="0"/>
              <a:t>) for </a:t>
            </a:r>
            <a:r>
              <a:rPr lang="en-IN" dirty="0" smtClean="0"/>
              <a:t>processing.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reduces </a:t>
            </a:r>
            <a:r>
              <a:rPr lang="en-IN" b="1" dirty="0"/>
              <a:t>the amount of redundant data </a:t>
            </a:r>
            <a:r>
              <a:rPr lang="en-IN" dirty="0"/>
              <a:t>for a given analysis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Challenges in Traditional methods:</a:t>
            </a:r>
          </a:p>
          <a:p>
            <a:pPr lvl="2">
              <a:buFont typeface="Wingdings" pitchFamily="2" charset="2"/>
              <a:buChar char="v"/>
            </a:pPr>
            <a:r>
              <a:rPr lang="en-IN" sz="1600" b="1" dirty="0"/>
              <a:t>Small size </a:t>
            </a:r>
            <a:r>
              <a:rPr lang="en-IN" sz="1600" dirty="0" smtClean="0"/>
              <a:t> </a:t>
            </a:r>
            <a:r>
              <a:rPr lang="en-IN" sz="1600" dirty="0"/>
              <a:t>makes it </a:t>
            </a:r>
            <a:r>
              <a:rPr lang="en-IN" sz="1600" b="1" dirty="0" smtClean="0"/>
              <a:t>complication </a:t>
            </a:r>
            <a:r>
              <a:rPr lang="en-IN" sz="1600" dirty="0" smtClean="0"/>
              <a:t>for object localisation</a:t>
            </a:r>
          </a:p>
          <a:p>
            <a:pPr lvl="2">
              <a:buFont typeface="Wingdings" pitchFamily="2" charset="2"/>
              <a:buChar char="v"/>
            </a:pPr>
            <a:r>
              <a:rPr lang="en-US" sz="1600" b="1" dirty="0"/>
              <a:t>Complex </a:t>
            </a:r>
            <a:r>
              <a:rPr lang="en-US" sz="1600" b="1" dirty="0" smtClean="0"/>
              <a:t>background</a:t>
            </a:r>
            <a:endParaRPr lang="en-US" sz="1600" dirty="0" smtClean="0"/>
          </a:p>
          <a:p>
            <a:pPr lvl="2">
              <a:buFont typeface="Wingdings" pitchFamily="2" charset="2"/>
              <a:buChar char="v"/>
            </a:pPr>
            <a:r>
              <a:rPr lang="en-US" sz="1600" b="1" dirty="0" smtClean="0"/>
              <a:t>Multiple orientation</a:t>
            </a:r>
          </a:p>
          <a:p>
            <a:pPr lvl="2">
              <a:buFont typeface="Wingdings" pitchFamily="2" charset="2"/>
              <a:buChar char="v"/>
            </a:pPr>
            <a:r>
              <a:rPr lang="en-US" sz="1600" b="1" dirty="0" smtClean="0"/>
              <a:t>Lighting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/>
              <a:t>Shadowing</a:t>
            </a:r>
            <a:r>
              <a:rPr lang="en-US" sz="1600" dirty="0"/>
              <a:t> </a:t>
            </a:r>
            <a:r>
              <a:rPr lang="en-US" sz="1600" dirty="0" smtClean="0"/>
              <a:t>effect</a:t>
            </a:r>
          </a:p>
          <a:p>
            <a:pPr lvl="2">
              <a:buFont typeface="Wingdings" pitchFamily="2" charset="2"/>
              <a:buChar char="v"/>
            </a:pPr>
            <a:r>
              <a:rPr lang="en-US" sz="1600" dirty="0" smtClean="0"/>
              <a:t>Object </a:t>
            </a:r>
            <a:r>
              <a:rPr lang="en-US" sz="1600" dirty="0"/>
              <a:t>similarities</a:t>
            </a:r>
            <a:r>
              <a:rPr lang="en-IN" sz="1600" dirty="0"/>
              <a:t> or </a:t>
            </a:r>
            <a:r>
              <a:rPr lang="en-IN" sz="1600" b="1" dirty="0"/>
              <a:t>repeated similar textures </a:t>
            </a:r>
            <a:r>
              <a:rPr lang="en-IN" sz="1600" dirty="0"/>
              <a:t>can bias the </a:t>
            </a:r>
            <a:r>
              <a:rPr lang="en-IN" sz="1600" dirty="0" smtClean="0"/>
              <a:t>performance.</a:t>
            </a:r>
            <a:endParaRPr lang="en-US" sz="1600" dirty="0"/>
          </a:p>
          <a:p>
            <a:pPr lvl="2">
              <a:buFont typeface="Wingdings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22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4FA9CE-BEC9-4EEE-B945-E1D8BFDF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Feature Extraction Techniques: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B5DF37-400E-4575-91C0-266859E8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Speeded-up </a:t>
            </a:r>
            <a:r>
              <a:rPr lang="en-US" dirty="0"/>
              <a:t>robust features also called as </a:t>
            </a:r>
            <a:r>
              <a:rPr lang="en-US" dirty="0" smtClean="0"/>
              <a:t>SURF</a:t>
            </a:r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HOG</a:t>
            </a:r>
            <a:r>
              <a:rPr lang="en-US" dirty="0"/>
              <a:t> </a:t>
            </a:r>
            <a:r>
              <a:rPr lang="en-US" dirty="0" smtClean="0"/>
              <a:t>(Histogram </a:t>
            </a:r>
            <a:r>
              <a:rPr lang="en-US" dirty="0"/>
              <a:t>of oriented </a:t>
            </a:r>
            <a:r>
              <a:rPr lang="en-US" dirty="0" smtClean="0"/>
              <a:t>gradients)</a:t>
            </a:r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LBP</a:t>
            </a:r>
            <a:r>
              <a:rPr lang="en-US" dirty="0"/>
              <a:t>  </a:t>
            </a:r>
            <a:r>
              <a:rPr lang="en-US" dirty="0" smtClean="0"/>
              <a:t> (Local </a:t>
            </a:r>
            <a:r>
              <a:rPr lang="en-US" dirty="0"/>
              <a:t>binary </a:t>
            </a:r>
            <a:r>
              <a:rPr lang="en-US" dirty="0" smtClean="0"/>
              <a:t>patterns)</a:t>
            </a:r>
            <a:endParaRPr lang="en-US" dirty="0"/>
          </a:p>
          <a:p>
            <a:r>
              <a:rPr lang="en-US" dirty="0"/>
              <a:t>4. Color </a:t>
            </a:r>
            <a:r>
              <a:rPr lang="en-US" dirty="0" smtClean="0"/>
              <a:t>histograms</a:t>
            </a:r>
            <a:endParaRPr lang="en-US" dirty="0"/>
          </a:p>
          <a:p>
            <a:r>
              <a:rPr lang="en-US" dirty="0"/>
              <a:t>5. </a:t>
            </a:r>
            <a:r>
              <a:rPr lang="en-US" b="1" dirty="0" err="1"/>
              <a:t>Haar</a:t>
            </a:r>
            <a:r>
              <a:rPr lang="en-US" dirty="0"/>
              <a:t> </a:t>
            </a:r>
            <a:r>
              <a:rPr lang="en-US" b="1" dirty="0"/>
              <a:t>wavelets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0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E9374C-68FF-499B-85F8-B1F23185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HOG: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777E79-8D0B-410D-9637-E677A992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781489" cy="402336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/>
              <a:t>Histogram </a:t>
            </a:r>
            <a:r>
              <a:rPr lang="en-US" b="1" dirty="0" smtClean="0"/>
              <a:t>of Oriented </a:t>
            </a:r>
            <a:r>
              <a:rPr lang="en-US" b="1" dirty="0"/>
              <a:t>Gradients (HOG) </a:t>
            </a:r>
            <a:r>
              <a:rPr lang="en-US" dirty="0"/>
              <a:t>feature was developed by </a:t>
            </a:r>
            <a:r>
              <a:rPr lang="en-US" b="1" dirty="0" err="1"/>
              <a:t>Dalal</a:t>
            </a:r>
            <a:r>
              <a:rPr lang="en-US" b="1" dirty="0"/>
              <a:t> and </a:t>
            </a:r>
            <a:r>
              <a:rPr lang="en-US" b="1" dirty="0" err="1" smtClean="0"/>
              <a:t>Triggs</a:t>
            </a:r>
            <a:r>
              <a:rPr lang="en-US" dirty="0" smtClean="0"/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main principle of HOG descriptors is the </a:t>
            </a:r>
            <a:r>
              <a:rPr lang="en-US" b="1" dirty="0"/>
              <a:t>identification of the appearance and shape of objects</a:t>
            </a:r>
            <a:r>
              <a:rPr lang="en-US" dirty="0"/>
              <a:t> in an image by using the distribution of intensity gradients or edge </a:t>
            </a:r>
            <a:r>
              <a:rPr lang="en-US" dirty="0" smtClean="0"/>
              <a:t>directions.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HOG, central horizontal and vertical gradients are computed with no smoothening.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33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5045EF-D5C3-4124-B96C-3DB09266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Algorithm of HOG: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409DAB-460E-47BE-A235-51217D81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1</a:t>
            </a:r>
            <a:r>
              <a:rPr lang="en-US" dirty="0"/>
              <a:t>. Global image normalization.</a:t>
            </a:r>
          </a:p>
          <a:p>
            <a:pPr>
              <a:lnSpc>
                <a:spcPct val="100000"/>
              </a:lnSpc>
            </a:pPr>
            <a:r>
              <a:rPr lang="en-US" dirty="0"/>
              <a:t>2. Computing the gradient image in x and y.</a:t>
            </a:r>
          </a:p>
          <a:p>
            <a:pPr>
              <a:lnSpc>
                <a:spcPct val="100000"/>
              </a:lnSpc>
            </a:pPr>
            <a:r>
              <a:rPr lang="en-US" dirty="0"/>
              <a:t>3. Computing gradient histograms.</a:t>
            </a:r>
          </a:p>
          <a:p>
            <a:pPr>
              <a:lnSpc>
                <a:spcPct val="100000"/>
              </a:lnSpc>
            </a:pPr>
            <a:r>
              <a:rPr lang="en-US" dirty="0"/>
              <a:t>4. </a:t>
            </a:r>
            <a:r>
              <a:rPr lang="en-US" dirty="0" smtClean="0"/>
              <a:t>Normalizing </a:t>
            </a:r>
            <a:r>
              <a:rPr lang="en-US" dirty="0"/>
              <a:t>across blocks.</a:t>
            </a:r>
          </a:p>
          <a:p>
            <a:pPr>
              <a:lnSpc>
                <a:spcPct val="100000"/>
              </a:lnSpc>
            </a:pPr>
            <a:r>
              <a:rPr lang="en-US" dirty="0"/>
              <a:t>5. Flattening into a feature vector.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1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20B050-D75C-4DF9-85A3-1B819D6B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Contents: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BD253E-4FC1-4FF5-BD07-7C1C4478D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Aim and 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Introduction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Block Diagram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Image 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Feature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Future Scope</a:t>
            </a:r>
          </a:p>
        </p:txBody>
      </p:sp>
    </p:spTree>
    <p:extLst>
      <p:ext uri="{BB962C8B-B14F-4D97-AF65-F5344CB8AC3E}">
        <p14:creationId xmlns:p14="http://schemas.microsoft.com/office/powerpoint/2010/main" val="22904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168DA1-A5E2-431B-8BBA-3DF498AE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SURF: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35C5AA-AD4A-4AD6-819C-06393D67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997513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Speeded </a:t>
            </a:r>
            <a:r>
              <a:rPr lang="en-IN" b="1" dirty="0"/>
              <a:t>up robust features</a:t>
            </a:r>
            <a:r>
              <a:rPr lang="en-IN" dirty="0"/>
              <a:t> (SURF) is a </a:t>
            </a:r>
            <a:r>
              <a:rPr lang="en-IN" dirty="0" smtClean="0"/>
              <a:t>patented local</a:t>
            </a:r>
            <a:r>
              <a:rPr lang="en-IN" dirty="0"/>
              <a:t> feature detector and </a:t>
            </a:r>
            <a:r>
              <a:rPr lang="en-IN" dirty="0" smtClean="0"/>
              <a:t>descriptor.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It is fast and robust algorithm for local, similarly invariant representation and comparison of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Used </a:t>
            </a:r>
            <a:r>
              <a:rPr lang="en-IN" dirty="0"/>
              <a:t>to locate and recognize objects, people or faces, to </a:t>
            </a:r>
            <a:r>
              <a:rPr lang="en-IN" dirty="0" smtClean="0"/>
              <a:t>reconstruct 3D </a:t>
            </a:r>
            <a:r>
              <a:rPr lang="en-IN" dirty="0"/>
              <a:t>scenes, to track </a:t>
            </a:r>
            <a:r>
              <a:rPr lang="en-IN" dirty="0" smtClean="0"/>
              <a:t>objects.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The main interest of SURF approach lies in fast computation of operator using </a:t>
            </a:r>
            <a:r>
              <a:rPr lang="en-IN" b="1" dirty="0" smtClean="0"/>
              <a:t>Box Filters.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Thus enabling </a:t>
            </a:r>
            <a:r>
              <a:rPr lang="en-IN" b="1" dirty="0" smtClean="0"/>
              <a:t>Real time application </a:t>
            </a:r>
            <a:r>
              <a:rPr lang="en-IN" dirty="0" smtClean="0"/>
              <a:t>like tracking and object recognition.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4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miro.medium.com/max/411/0*5c-TlgK4gbp-Xe8k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2786380" cy="986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548680"/>
            <a:ext cx="7543800" cy="115212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Steps in SURF</a:t>
            </a:r>
            <a:r>
              <a:rPr lang="en-US" sz="4400" dirty="0">
                <a:solidFill>
                  <a:srgbClr val="FF0000"/>
                </a:solidFill>
              </a:rPr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1. Feature Extraction:</a:t>
            </a:r>
          </a:p>
          <a:p>
            <a:pPr marL="635508" lvl="1" indent="-342900">
              <a:buFont typeface="Wingdings" pitchFamily="2" charset="2"/>
              <a:buChar char="v"/>
            </a:pPr>
            <a:r>
              <a:rPr lang="en-IN" sz="1600" dirty="0" smtClean="0"/>
              <a:t>The </a:t>
            </a:r>
            <a:r>
              <a:rPr lang="en-IN" sz="1600" dirty="0"/>
              <a:t>approach for interest point detection uses a very basic </a:t>
            </a:r>
            <a:r>
              <a:rPr lang="en-IN" sz="1600" b="1" dirty="0"/>
              <a:t>Hessian matrix approximation</a:t>
            </a:r>
            <a:r>
              <a:rPr lang="en-IN" sz="1600" dirty="0"/>
              <a:t>. </a:t>
            </a:r>
            <a:endParaRPr lang="en-IN" sz="1600" dirty="0" smtClean="0"/>
          </a:p>
          <a:p>
            <a:pPr marL="1071400" lvl="6" indent="0">
              <a:buNone/>
            </a:pPr>
            <a:endParaRPr lang="en-US" sz="1800" dirty="0"/>
          </a:p>
          <a:p>
            <a:pPr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2400" dirty="0" smtClean="0"/>
              <a:t>2. Feature Description:</a:t>
            </a:r>
          </a:p>
          <a:p>
            <a:pPr lvl="1">
              <a:buFont typeface="Wingdings" pitchFamily="2" charset="2"/>
              <a:buChar char="v"/>
            </a:pPr>
            <a:r>
              <a:rPr lang="en-IN" sz="1700" dirty="0" smtClean="0"/>
              <a:t>    two </a:t>
            </a:r>
            <a:r>
              <a:rPr lang="en-IN" sz="1700" dirty="0"/>
              <a:t>steps for creation of SURF </a:t>
            </a:r>
            <a:r>
              <a:rPr lang="en-IN" sz="1700" dirty="0" smtClean="0"/>
              <a:t>descriptor</a:t>
            </a:r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fixing </a:t>
            </a:r>
            <a:r>
              <a:rPr lang="en-IN" dirty="0"/>
              <a:t>a reproducible orientation based on data from a circular region around the </a:t>
            </a:r>
            <a:r>
              <a:rPr lang="en-IN" dirty="0" err="1" smtClean="0"/>
              <a:t>keypoint</a:t>
            </a:r>
            <a:r>
              <a:rPr lang="en-IN" dirty="0" smtClean="0"/>
              <a:t>.</a:t>
            </a:r>
          </a:p>
          <a:p>
            <a:pPr lvl="3">
              <a:buFont typeface="Wingdings" pitchFamily="2" charset="2"/>
              <a:buChar char="v"/>
            </a:pPr>
            <a:r>
              <a:rPr lang="en-IN" dirty="0" smtClean="0"/>
              <a:t>construct </a:t>
            </a:r>
            <a:r>
              <a:rPr lang="en-IN" dirty="0"/>
              <a:t>the square region at the same circular area aligned to the selected </a:t>
            </a:r>
            <a:r>
              <a:rPr lang="en-IN" dirty="0" smtClean="0"/>
              <a:t>orientation.</a:t>
            </a:r>
          </a:p>
          <a:p>
            <a:pPr lvl="1">
              <a:buFont typeface="Wingdings" pitchFamily="2" charset="2"/>
              <a:buChar char="v"/>
            </a:pPr>
            <a:r>
              <a:rPr lang="en-IN" dirty="0" smtClean="0"/>
              <a:t>Finally </a:t>
            </a:r>
            <a:r>
              <a:rPr lang="en-IN" dirty="0"/>
              <a:t>SURF descriptors are extracted</a:t>
            </a:r>
            <a:r>
              <a:rPr lang="en-IN" sz="2400" dirty="0"/>
              <a:t>. </a:t>
            </a:r>
            <a:endParaRPr lang="en-US" sz="2400" dirty="0"/>
          </a:p>
          <a:p>
            <a:pPr>
              <a:buNone/>
            </a:pPr>
            <a:endParaRPr lang="en-IN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odel Implementation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816"/>
            <a:ext cx="4824536" cy="454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20"/>
            <a:ext cx="806208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19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 algn="just">
              <a:buFont typeface="Arial" pitchFamily="34" charset="0"/>
              <a:buChar char="•"/>
            </a:pPr>
            <a:r>
              <a:rPr lang="en-US" sz="2200" dirty="0"/>
              <a:t>“Support Vector Machine” (SVM) is a supervised machine learning algorithm which can be used for both </a:t>
            </a:r>
            <a:r>
              <a:rPr lang="en-US" sz="2200" b="1" dirty="0"/>
              <a:t>classification</a:t>
            </a:r>
            <a:r>
              <a:rPr lang="en-US" sz="2200" dirty="0"/>
              <a:t> or regression challenges. However,  it is mostly used in classification problems. </a:t>
            </a:r>
            <a:endParaRPr lang="en-US" sz="2200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/>
              <a:t>In </a:t>
            </a:r>
            <a:r>
              <a:rPr lang="en-US" sz="2200" dirty="0"/>
              <a:t>this algorithm, each data item is plotted as a point in n-dimensional space (where n is number of features) with the value of each feature being the value of a particular coordinate. Then, classification is performed by finding </a:t>
            </a:r>
            <a:r>
              <a:rPr lang="en-US" sz="2200" b="1" dirty="0"/>
              <a:t>the hyper-plane </a:t>
            </a:r>
            <a:r>
              <a:rPr lang="en-US" sz="2200" dirty="0"/>
              <a:t>that differentiates the two classes very </a:t>
            </a:r>
            <a:r>
              <a:rPr lang="en-US" sz="2200" dirty="0" smtClean="0"/>
              <a:t>well.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Support </a:t>
            </a:r>
            <a:r>
              <a:rPr lang="en-US" sz="2400" b="1" dirty="0"/>
              <a:t>Vectors</a:t>
            </a:r>
            <a:r>
              <a:rPr lang="en-US" sz="2400" dirty="0"/>
              <a:t>: Input vectors that just touch the boundary of the </a:t>
            </a:r>
            <a:r>
              <a:rPr lang="en-US" sz="2400" dirty="0" smtClean="0"/>
              <a:t>margin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 smtClean="0"/>
              <a:t>Margin </a:t>
            </a:r>
            <a:r>
              <a:rPr lang="en-US" sz="2400" b="1" dirty="0"/>
              <a:t>of Separation </a:t>
            </a:r>
            <a:r>
              <a:rPr lang="en-US" sz="2400" dirty="0"/>
              <a:t>:  the separation between the </a:t>
            </a:r>
            <a:r>
              <a:rPr lang="en-US" sz="2400" dirty="0" err="1"/>
              <a:t>hyperplane</a:t>
            </a:r>
            <a:r>
              <a:rPr lang="en-US" sz="2400" dirty="0"/>
              <a:t> and the closest data point for a given weight vector w and bias b. </a:t>
            </a:r>
          </a:p>
        </p:txBody>
      </p:sp>
    </p:spTree>
    <p:extLst>
      <p:ext uri="{BB962C8B-B14F-4D97-AF65-F5344CB8AC3E}">
        <p14:creationId xmlns:p14="http://schemas.microsoft.com/office/powerpoint/2010/main" val="37191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SVM Classification</a:t>
            </a:r>
            <a:endParaRPr lang="en-US" dirty="0"/>
          </a:p>
        </p:txBody>
      </p:sp>
      <p:pic>
        <p:nvPicPr>
          <p:cNvPr id="4" name="Content Placeholder 3" descr="SVM_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600" y="1916832"/>
            <a:ext cx="6984776" cy="4032448"/>
          </a:xfrm>
        </p:spPr>
      </p:pic>
    </p:spTree>
    <p:extLst>
      <p:ext uri="{BB962C8B-B14F-4D97-AF65-F5344CB8AC3E}">
        <p14:creationId xmlns:p14="http://schemas.microsoft.com/office/powerpoint/2010/main" val="23853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9" y="184151"/>
            <a:ext cx="7886700" cy="987425"/>
          </a:xfrm>
        </p:spPr>
        <p:txBody>
          <a:bodyPr/>
          <a:lstStyle/>
          <a:p>
            <a:pPr>
              <a:defRPr/>
            </a:pPr>
            <a:r>
              <a:rPr lang="en-IN" sz="4000" dirty="0" smtClean="0">
                <a:solidFill>
                  <a:srgbClr val="FF0000"/>
                </a:solidFill>
                <a:latin typeface="+mn-lt"/>
              </a:rPr>
              <a:t>Result:</a:t>
            </a:r>
            <a:endParaRPr lang="en-US" sz="4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2531" name="Picture 2" descr="C:\Users\Sameeksha\Desktop\CODES\codes_hog_khudke\Figure_21_o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7456" y="123317"/>
            <a:ext cx="5571504" cy="3356992"/>
          </a:xfrm>
          <a:noFill/>
        </p:spPr>
      </p:pic>
      <p:pic>
        <p:nvPicPr>
          <p:cNvPr id="22532" name="Picture 3" descr="C:\Users\Sameeksha\Desktop\CODES\codes_hog_khudke\Figure_21r_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56" y="3356992"/>
            <a:ext cx="54864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14350" y="1484784"/>
            <a:ext cx="2064544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90000"/>
              </a:lnSpc>
              <a:defRPr/>
            </a:pPr>
            <a:r>
              <a:rPr lang="en-IN" sz="2000" dirty="0">
                <a:latin typeface="+mj-lt"/>
                <a:ea typeface="+mj-ea"/>
                <a:cs typeface="+mj-cs"/>
              </a:rPr>
              <a:t>Original Image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92932" y="4565651"/>
            <a:ext cx="2064544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90000"/>
              </a:lnSpc>
              <a:defRPr/>
            </a:pPr>
            <a:r>
              <a:rPr lang="en-IN" sz="2000" dirty="0">
                <a:latin typeface="+mj-lt"/>
                <a:ea typeface="+mj-ea"/>
                <a:cs typeface="+mj-cs"/>
              </a:rPr>
              <a:t>Rotated Image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18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869951"/>
            <a:ext cx="2064544" cy="1196975"/>
          </a:xfrm>
        </p:spPr>
        <p:txBody>
          <a:bodyPr/>
          <a:lstStyle/>
          <a:p>
            <a:r>
              <a:rPr lang="en-IN" sz="2000" smtClean="0"/>
              <a:t>Original Image</a:t>
            </a:r>
            <a:endParaRPr lang="en-US" sz="2000" smtClean="0"/>
          </a:p>
        </p:txBody>
      </p:sp>
      <p:pic>
        <p:nvPicPr>
          <p:cNvPr id="21507" name="Picture 2" descr="C:\Users\Sameeksha\Desktop\CODES\codes_hog_khudke\Figure_25_o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8875" y="0"/>
            <a:ext cx="5486400" cy="3657600"/>
          </a:xfrm>
          <a:noFill/>
        </p:spPr>
      </p:pic>
      <p:pic>
        <p:nvPicPr>
          <p:cNvPr id="21508" name="Picture 3" descr="C:\Users\Sameeksha\Desktop\CODES\codes_hog_khudke\Figure_25r_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1"/>
            <a:ext cx="554461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650082" y="4137026"/>
            <a:ext cx="2064544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90000"/>
              </a:lnSpc>
              <a:defRPr/>
            </a:pPr>
            <a:r>
              <a:rPr lang="en-IN" sz="2000" dirty="0">
                <a:latin typeface="+mj-lt"/>
                <a:ea typeface="+mj-ea"/>
                <a:cs typeface="+mj-cs"/>
              </a:rPr>
              <a:t>Rotated Image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00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9029057" cy="631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8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FF0000"/>
                </a:solidFill>
              </a:rPr>
              <a:t>Statistical </a:t>
            </a:r>
            <a:r>
              <a:rPr lang="en-IN" sz="4400" dirty="0" smtClean="0">
                <a:solidFill>
                  <a:srgbClr val="FF0000"/>
                </a:solidFill>
              </a:rPr>
              <a:t>Results:</a:t>
            </a:r>
            <a:r>
              <a:rPr lang="en-IN" dirty="0" smtClean="0">
                <a:solidFill>
                  <a:srgbClr val="FF0000"/>
                </a:solidFill>
              </a:rPr>
              <a:t/>
            </a:r>
            <a:br>
              <a:rPr lang="en-IN" dirty="0" smtClean="0">
                <a:solidFill>
                  <a:srgbClr val="FF0000"/>
                </a:solidFill>
              </a:rPr>
            </a:br>
            <a:r>
              <a:rPr lang="en-IN" sz="4400" dirty="0" smtClean="0">
                <a:solidFill>
                  <a:srgbClr val="FF0000"/>
                </a:solidFill>
              </a:rPr>
              <a:t>HOG+SVM/LOGIST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286782"/>
              </p:ext>
            </p:extLst>
          </p:nvPr>
        </p:nvGraphicFramePr>
        <p:xfrm>
          <a:off x="822325" y="1846263"/>
          <a:ext cx="7543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/>
                <a:gridCol w="1508760"/>
                <a:gridCol w="1508760"/>
                <a:gridCol w="1508760"/>
                <a:gridCol w="15087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 Class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LOGIST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PickUp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576" y="5013176"/>
            <a:ext cx="8276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Based on above result, it was concluded that the dataset training steps plays   </a:t>
            </a:r>
          </a:p>
          <a:p>
            <a:r>
              <a:rPr lang="en-US" dirty="0"/>
              <a:t> </a:t>
            </a:r>
            <a:r>
              <a:rPr lang="en-US" dirty="0" smtClean="0"/>
              <a:t>     essential role for training the model, apart from the quantity of the datasets.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SVM perform better than LOGIST for multiclass prediction, BUT still more accuracy  </a:t>
            </a:r>
          </a:p>
          <a:p>
            <a:r>
              <a:rPr lang="en-US" dirty="0" smtClean="0"/>
              <a:t>      required if real time scenarios are to be handled.</a:t>
            </a:r>
          </a:p>
        </p:txBody>
      </p:sp>
    </p:spTree>
    <p:extLst>
      <p:ext uri="{BB962C8B-B14F-4D97-AF65-F5344CB8AC3E}">
        <p14:creationId xmlns:p14="http://schemas.microsoft.com/office/powerpoint/2010/main" val="10869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152883-5721-4115-8262-7E1C271087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9552" y="661193"/>
            <a:ext cx="7543800" cy="5535613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FF0000"/>
                </a:solidFill>
              </a:rPr>
              <a:t>Aim: 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dirty="0"/>
              <a:t>The project aims at analyzing the various aerial images and solving any particular field (Vehicle detection) or sector related  problems.</a:t>
            </a:r>
          </a:p>
          <a:p>
            <a:pPr marL="0" indent="0">
              <a:spcAft>
                <a:spcPts val="0"/>
              </a:spcAft>
              <a:buNone/>
              <a:defRPr/>
            </a:pPr>
            <a:endParaRPr lang="en-US" dirty="0"/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FF0000"/>
                </a:solidFill>
              </a:rPr>
              <a:t>Objectives:</a:t>
            </a:r>
          </a:p>
          <a:p>
            <a:r>
              <a:rPr lang="en-US" dirty="0"/>
              <a:t>1. Using standard MUNICH and OVERHEAD dataset and choosing the appropriate one.</a:t>
            </a:r>
          </a:p>
          <a:p>
            <a:r>
              <a:rPr lang="en-US" dirty="0"/>
              <a:t>2. Classification of vehicles into various classes.</a:t>
            </a:r>
          </a:p>
          <a:p>
            <a:r>
              <a:rPr lang="en-US" dirty="0"/>
              <a:t>3. Extraction of features for relevant objects.</a:t>
            </a:r>
          </a:p>
          <a:p>
            <a:r>
              <a:rPr lang="en-US" dirty="0"/>
              <a:t>4. Use of methods like HOG, SURF etc.</a:t>
            </a:r>
          </a:p>
          <a:p>
            <a:r>
              <a:rPr lang="en-US" dirty="0"/>
              <a:t>5. Evaluating and proving the performance efficiency and accuracy.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26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543800" cy="145075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Next?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8497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37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Moving towards DL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483497"/>
            <a:ext cx="7543800" cy="274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15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2400" dirty="0"/>
              <a:t>A </a:t>
            </a:r>
            <a:r>
              <a:rPr lang="en-US" sz="2400" b="1" dirty="0"/>
              <a:t>Convolutional Neural Network </a:t>
            </a:r>
            <a:r>
              <a:rPr lang="en-US" sz="2400" dirty="0"/>
              <a:t>is a Deep Learning algorithm which can take in an input image, assign importance (learnable weights and biases) to various </a:t>
            </a:r>
            <a:r>
              <a:rPr lang="en-US" sz="2400" b="1" dirty="0"/>
              <a:t>aspects</a:t>
            </a:r>
            <a:r>
              <a:rPr lang="en-US" sz="2400" dirty="0"/>
              <a:t> in the image and be able to </a:t>
            </a:r>
            <a:r>
              <a:rPr lang="en-US" sz="2400" b="1" dirty="0"/>
              <a:t>differentiate </a:t>
            </a:r>
            <a:r>
              <a:rPr lang="en-US" sz="2400" dirty="0"/>
              <a:t>one from the other. </a:t>
            </a:r>
          </a:p>
          <a:p>
            <a:pPr lvl="1">
              <a:buFont typeface="Arial" pitchFamily="34" charset="0"/>
              <a:buChar char="•"/>
            </a:pPr>
            <a:r>
              <a:rPr lang="en-IN" sz="2400" b="1" dirty="0"/>
              <a:t>Basic layers of CNN</a:t>
            </a:r>
          </a:p>
          <a:p>
            <a:pPr lvl="2">
              <a:buFont typeface="Wingdings" pitchFamily="2" charset="2"/>
              <a:buChar char="q"/>
            </a:pPr>
            <a:r>
              <a:rPr lang="en-IN" sz="1800" dirty="0"/>
              <a:t>	Input layer </a:t>
            </a:r>
          </a:p>
          <a:p>
            <a:pPr lvl="2">
              <a:buFont typeface="Wingdings" pitchFamily="2" charset="2"/>
              <a:buChar char="q"/>
            </a:pPr>
            <a:r>
              <a:rPr lang="en-IN" sz="1800" dirty="0"/>
              <a:t>	Convolutional layer/filter layer</a:t>
            </a:r>
          </a:p>
          <a:p>
            <a:pPr lvl="2">
              <a:buFont typeface="Wingdings" pitchFamily="2" charset="2"/>
              <a:buChar char="q"/>
            </a:pPr>
            <a:r>
              <a:rPr lang="en-IN" sz="1800" dirty="0"/>
              <a:t>	Pooling layer, Flattening layer</a:t>
            </a:r>
          </a:p>
          <a:p>
            <a:pPr lvl="2">
              <a:buFont typeface="Wingdings" pitchFamily="2" charset="2"/>
              <a:buChar char="q"/>
            </a:pPr>
            <a:r>
              <a:rPr lang="en-IN" sz="1800" dirty="0"/>
              <a:t>	Fully connected layer/feed forward layer</a:t>
            </a:r>
          </a:p>
          <a:p>
            <a:pPr lvl="2">
              <a:buFont typeface="Wingdings" pitchFamily="2" charset="2"/>
              <a:buChar char="q"/>
            </a:pPr>
            <a:r>
              <a:rPr lang="en-IN" sz="1800" dirty="0"/>
              <a:t>	Output layer</a:t>
            </a:r>
            <a:endParaRPr lang="en-US" sz="1800" dirty="0"/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Architecture </a:t>
            </a:r>
            <a:endParaRPr lang="en-US" dirty="0"/>
          </a:p>
        </p:txBody>
      </p:sp>
      <p:pic>
        <p:nvPicPr>
          <p:cNvPr id="4" name="Picture 4" descr="https://cdn-images-1.medium.com/max/1500/1*uAeANQIOQPqWZnnuH-VEyw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5" y="1846263"/>
            <a:ext cx="7523799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1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543800" cy="1044665"/>
          </a:xfrm>
        </p:spPr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37501"/>
            <a:ext cx="8352927" cy="469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11560" y="289953"/>
            <a:ext cx="7543800" cy="972657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Result: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47" y="1293814"/>
            <a:ext cx="3799284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322389"/>
            <a:ext cx="43148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Evaluation Result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193225"/>
              </p:ext>
            </p:extLst>
          </p:nvPr>
        </p:nvGraphicFramePr>
        <p:xfrm>
          <a:off x="323528" y="1844824"/>
          <a:ext cx="849694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118"/>
                <a:gridCol w="1062118"/>
                <a:gridCol w="1062118"/>
                <a:gridCol w="1062118"/>
                <a:gridCol w="1062118"/>
                <a:gridCol w="1062118"/>
                <a:gridCol w="1062118"/>
                <a:gridCol w="1062118"/>
              </a:tblGrid>
              <a:tr h="90010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Ground Truth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900100">
                <a:tc>
                  <a:txBody>
                    <a:bodyPr/>
                    <a:lstStyle/>
                    <a:p>
                      <a:r>
                        <a:rPr lang="en-US" dirty="0" smtClean="0"/>
                        <a:t>ACP- Fast 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43.84%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62.65%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6.29s</a:t>
                      </a:r>
                      <a:endParaRPr lang="en-US" dirty="0"/>
                    </a:p>
                  </a:txBody>
                  <a:tcPr/>
                </a:tc>
              </a:tr>
              <a:tr h="900100">
                <a:tc>
                  <a:txBody>
                    <a:bodyPr/>
                    <a:lstStyle/>
                    <a:p>
                      <a:r>
                        <a:rPr lang="en-US" dirty="0" smtClean="0"/>
                        <a:t>Faster R-CNN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68.74%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88.95%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0100">
                <a:tc>
                  <a:txBody>
                    <a:bodyPr/>
                    <a:lstStyle/>
                    <a:p>
                      <a:r>
                        <a:rPr lang="en-US" dirty="0" smtClean="0"/>
                        <a:t>Proposed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91.56%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9.7s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623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543800" cy="828641"/>
          </a:xfrm>
        </p:spPr>
        <p:txBody>
          <a:bodyPr/>
          <a:lstStyle/>
          <a:p>
            <a:r>
              <a:rPr lang="en-IN" sz="4000" dirty="0" smtClean="0">
                <a:solidFill>
                  <a:srgbClr val="FF0000"/>
                </a:solidFill>
              </a:rPr>
              <a:t>FRCNN</a:t>
            </a:r>
            <a:endParaRPr lang="en-US" sz="4000" dirty="0" smtClean="0">
              <a:solidFill>
                <a:srgbClr val="FF0000"/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 err="1" smtClean="0"/>
              <a:t>Labeling</a:t>
            </a:r>
            <a:r>
              <a:rPr lang="en-IN" sz="2400" b="1" dirty="0" smtClean="0"/>
              <a:t> </a:t>
            </a:r>
            <a:r>
              <a:rPr lang="en-IN" sz="2400" dirty="0" smtClean="0"/>
              <a:t>: </a:t>
            </a:r>
            <a:r>
              <a:rPr lang="en-US" sz="2400" dirty="0" smtClean="0"/>
              <a:t>Labeling is a graphical image annotation, in which the co ordinates of the objects are manually obtained by creating bounding boxes around the desired object. </a:t>
            </a:r>
            <a:endParaRPr lang="en-IN" sz="2400" dirty="0" smtClean="0"/>
          </a:p>
          <a:p>
            <a:r>
              <a:rPr lang="en-IN" sz="2400" b="1" dirty="0" smtClean="0"/>
              <a:t>Anchor boxes </a:t>
            </a:r>
            <a:r>
              <a:rPr lang="en-IN" sz="2400" dirty="0" smtClean="0"/>
              <a:t>: </a:t>
            </a:r>
            <a:r>
              <a:rPr lang="en-US" sz="2400" dirty="0" smtClean="0"/>
              <a:t>Anchors are nothing but fixed-size rectangles to be fed to the Region Proposal Network. Anchors are defined over the last convolutional feature map.</a:t>
            </a:r>
            <a:endParaRPr lang="en-IN" sz="2400" dirty="0" smtClean="0"/>
          </a:p>
          <a:p>
            <a:r>
              <a:rPr lang="en-IN" sz="2400" b="1" dirty="0" smtClean="0"/>
              <a:t>Intersection over union </a:t>
            </a:r>
            <a:r>
              <a:rPr lang="en-IN" sz="2400" dirty="0" smtClean="0"/>
              <a:t>: </a:t>
            </a:r>
            <a:r>
              <a:rPr lang="en-US" sz="2400" dirty="0" smtClean="0"/>
              <a:t>Intersection over Union is an evaluation metric used to measure the accuracy of an object detector on a particular dataset. </a:t>
            </a:r>
          </a:p>
          <a:p>
            <a:endParaRPr lang="en-IN" dirty="0" smtClean="0"/>
          </a:p>
          <a:p>
            <a:endParaRPr lang="en-US" dirty="0" smtClean="0"/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46" y="194444"/>
            <a:ext cx="3742135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C:\Users\Sameeksha\Desktop\BE Project\Datasets_final\HogSvmData16\Car\01199159_1_1281_257_153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8640"/>
            <a:ext cx="1820466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899592" y="116632"/>
            <a:ext cx="7543800" cy="9826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Progress </a:t>
            </a:r>
            <a:r>
              <a:rPr lang="en-US" sz="4000" dirty="0">
                <a:solidFill>
                  <a:srgbClr val="FF0000"/>
                </a:solidFill>
              </a:rPr>
              <a:t>of Project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827584" y="1196752"/>
            <a:ext cx="75438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DataSet</a:t>
            </a:r>
            <a:r>
              <a:rPr lang="en-US" b="1" dirty="0" smtClean="0"/>
              <a:t>: 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 After </a:t>
            </a:r>
            <a:r>
              <a:rPr lang="en-IN" dirty="0"/>
              <a:t>some literature </a:t>
            </a:r>
            <a:r>
              <a:rPr lang="en-IN" dirty="0" smtClean="0"/>
              <a:t>survey on </a:t>
            </a:r>
            <a:r>
              <a:rPr lang="en-IN" b="1" dirty="0" smtClean="0"/>
              <a:t>VEDAI</a:t>
            </a:r>
            <a:r>
              <a:rPr lang="en-IN" dirty="0" smtClean="0"/>
              <a:t> and </a:t>
            </a:r>
            <a:r>
              <a:rPr lang="en-IN" b="1" dirty="0" smtClean="0"/>
              <a:t>MUNICH</a:t>
            </a:r>
            <a:r>
              <a:rPr lang="en-IN" dirty="0" smtClean="0"/>
              <a:t>, </a:t>
            </a:r>
            <a:r>
              <a:rPr lang="en-IN" dirty="0"/>
              <a:t>we </a:t>
            </a:r>
            <a:r>
              <a:rPr lang="en-IN" dirty="0" smtClean="0"/>
              <a:t>selected MUNICH.</a:t>
            </a:r>
          </a:p>
          <a:p>
            <a:pPr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dirty="0" smtClean="0"/>
              <a:t>MUNICH </a:t>
            </a:r>
            <a:r>
              <a:rPr lang="en-IN" dirty="0"/>
              <a:t>dataset has more images that would help in working on more diversified data and also the environment of MUNICH dataset deals with more of the urban life scenarios.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Image Segmentation</a:t>
            </a:r>
            <a:r>
              <a:rPr lang="en-US" b="1" dirty="0" smtClean="0"/>
              <a:t>: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here it </a:t>
            </a:r>
            <a:r>
              <a:rPr lang="en-US" dirty="0"/>
              <a:t>was clear that single method is insufficient for each type of image and not all methods are applicable for a single type of </a:t>
            </a:r>
            <a:r>
              <a:rPr lang="en-US" dirty="0" smtClean="0"/>
              <a:t>image.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Hence </a:t>
            </a:r>
            <a:r>
              <a:rPr lang="en-US" dirty="0"/>
              <a:t>we decided to implement multiple segmentation technique based on type of image</a:t>
            </a:r>
            <a:r>
              <a:rPr lang="en-US" dirty="0" smtClean="0"/>
              <a:t>.</a:t>
            </a:r>
            <a:endParaRPr lang="en-US" b="1" dirty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Various Segmentation algorithm were implemented watershed and edge-detection algorithm were selected.</a:t>
            </a:r>
          </a:p>
        </p:txBody>
      </p:sp>
    </p:spTree>
    <p:extLst>
      <p:ext uri="{BB962C8B-B14F-4D97-AF65-F5344CB8AC3E}">
        <p14:creationId xmlns:p14="http://schemas.microsoft.com/office/powerpoint/2010/main" val="18956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40960" cy="583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5" y="5949280"/>
            <a:ext cx="477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Clipped From Simulo App (Coming soon…)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146E32-0DC6-454D-A6AE-CB3580DE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63527"/>
            <a:ext cx="7543800" cy="14507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Introduction: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1B09DD-544D-4E8D-89E7-DCD262E6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b="1" dirty="0"/>
              <a:t>The Aerial image processing technology </a:t>
            </a:r>
            <a:r>
              <a:rPr lang="en-US" dirty="0"/>
              <a:t>is employed for the purpose of formation of images of the most sensitive and remote areas with a lot of accuracy with the </a:t>
            </a:r>
            <a:r>
              <a:rPr lang="en-US" b="1" dirty="0"/>
              <a:t>help of algorithms</a:t>
            </a:r>
            <a:r>
              <a:rPr lang="en-US" dirty="0"/>
              <a:t> which can be used to solve the problems in various sectors.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dirty="0"/>
              <a:t>The advancement in technology and various image analysis algorithms has made </a:t>
            </a:r>
            <a:r>
              <a:rPr lang="en-US" b="1" dirty="0"/>
              <a:t>the problem of vehicle detection and classification </a:t>
            </a:r>
            <a:r>
              <a:rPr lang="en-US" dirty="0"/>
              <a:t>of aerial images very important and easy.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dirty="0"/>
              <a:t> This vehicle detection through aerial images has numerous </a:t>
            </a:r>
            <a:r>
              <a:rPr lang="en-US" b="1" dirty="0"/>
              <a:t>applications</a:t>
            </a:r>
            <a:r>
              <a:rPr lang="en-US" dirty="0"/>
              <a:t> in our day-to-day life like </a:t>
            </a:r>
            <a:r>
              <a:rPr lang="en-US" b="1" dirty="0"/>
              <a:t>screening of large areas, surveillance, traffic management, urban planning etc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6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Proposed Simulation Software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53497" cy="402336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000" dirty="0" smtClean="0"/>
              <a:t>  After Implementation of Machine Learning Models like </a:t>
            </a:r>
          </a:p>
          <a:p>
            <a:pPr lvl="4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smtClean="0"/>
              <a:t> HOG +  LOGIST  </a:t>
            </a:r>
          </a:p>
          <a:p>
            <a:pPr lvl="4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smtClean="0"/>
              <a:t>HOG  +   SVM</a:t>
            </a:r>
          </a:p>
          <a:p>
            <a:pPr marL="749808" lvl="4" indent="0">
              <a:buNone/>
            </a:pPr>
            <a:r>
              <a:rPr lang="en-US" sz="2000" b="1" dirty="0" smtClean="0"/>
              <a:t>We learn concepts of hyper-parameter  tuning and model performance improvement techniques.</a:t>
            </a:r>
            <a:endParaRPr lang="en-US" sz="2600" b="1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r>
              <a:rPr lang="en-US" sz="2400" dirty="0" smtClean="0"/>
              <a:t>later Deep learning Model were implemented  and their performance was improved by further hyper-parameter tuning 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b="1" dirty="0" smtClean="0"/>
              <a:t>We came to idea of building an Simulation tool which can be used to build  NEURAL NETWORK and analyze performance by manipulating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37361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Features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7" y="1845734"/>
            <a:ext cx="8280921" cy="439157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/>
              <a:t>   Dataset </a:t>
            </a:r>
            <a:r>
              <a:rPr lang="en-US" b="1" dirty="0"/>
              <a:t>belonging to various category </a:t>
            </a:r>
            <a:endParaRPr lang="en-US" dirty="0"/>
          </a:p>
          <a:p>
            <a:pPr lvl="3">
              <a:buFont typeface="Wingdings" pitchFamily="2" charset="2"/>
              <a:buChar char="q"/>
            </a:pPr>
            <a:r>
              <a:rPr lang="en-US" sz="1900" b="1" dirty="0" smtClean="0"/>
              <a:t>   For </a:t>
            </a:r>
            <a:r>
              <a:rPr lang="en-US" sz="1900" b="1" dirty="0"/>
              <a:t>Regression purpose :-</a:t>
            </a:r>
            <a:r>
              <a:rPr lang="en-US" sz="1900" dirty="0"/>
              <a:t>   </a:t>
            </a:r>
            <a:endParaRPr lang="en-US" sz="1700" dirty="0"/>
          </a:p>
          <a:p>
            <a:pPr lvl="6">
              <a:buFont typeface="Wingdings" pitchFamily="2" charset="2"/>
              <a:buChar char="§"/>
            </a:pPr>
            <a:r>
              <a:rPr lang="en-US" sz="1700" dirty="0"/>
              <a:t>plane separable dataset,</a:t>
            </a:r>
            <a:endParaRPr lang="en-US" sz="1500" dirty="0"/>
          </a:p>
          <a:p>
            <a:pPr lvl="6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1700" dirty="0"/>
              <a:t>multi-Gaussian dataset</a:t>
            </a:r>
            <a:endParaRPr lang="en-US" sz="1500" dirty="0"/>
          </a:p>
          <a:p>
            <a:pPr lvl="3">
              <a:buFont typeface="Wingdings" pitchFamily="2" charset="2"/>
              <a:buChar char="q"/>
            </a:pPr>
            <a:r>
              <a:rPr lang="en-US" sz="1900" b="1" dirty="0" smtClean="0"/>
              <a:t>   For </a:t>
            </a:r>
            <a:r>
              <a:rPr lang="en-US" sz="1900" b="1" dirty="0"/>
              <a:t>Classification Purpose:-</a:t>
            </a:r>
          </a:p>
          <a:p>
            <a:pPr lvl="6">
              <a:buFont typeface="Wingdings" pitchFamily="2" charset="2"/>
              <a:buChar char="§"/>
            </a:pPr>
            <a:r>
              <a:rPr lang="en-US" sz="1700" dirty="0"/>
              <a:t>Gaussian </a:t>
            </a:r>
          </a:p>
          <a:p>
            <a:pPr lvl="6">
              <a:buFont typeface="Wingdings" pitchFamily="2" charset="2"/>
              <a:buChar char="§"/>
            </a:pPr>
            <a:r>
              <a:rPr lang="en-US" sz="1700" dirty="0"/>
              <a:t>Exclusive OR</a:t>
            </a:r>
          </a:p>
          <a:p>
            <a:pPr lvl="6">
              <a:buFont typeface="Wingdings" pitchFamily="2" charset="2"/>
              <a:buChar char="§"/>
            </a:pPr>
            <a:r>
              <a:rPr lang="en-US" sz="1700" dirty="0"/>
              <a:t>Circular </a:t>
            </a:r>
          </a:p>
          <a:p>
            <a:pPr lvl="6">
              <a:buFont typeface="Wingdings" pitchFamily="2" charset="2"/>
              <a:buChar char="§"/>
            </a:pPr>
            <a:r>
              <a:rPr lang="en-US" sz="1700" dirty="0"/>
              <a:t>Spirally distributed </a:t>
            </a:r>
          </a:p>
          <a:p>
            <a:pPr lvl="0">
              <a:buFont typeface="Wingdings" pitchFamily="2" charset="2"/>
              <a:buChar char="v"/>
            </a:pPr>
            <a:r>
              <a:rPr lang="en-US" sz="2100" b="1" dirty="0" smtClean="0"/>
              <a:t>   Design </a:t>
            </a:r>
            <a:r>
              <a:rPr lang="en-US" sz="2100" b="1" dirty="0"/>
              <a:t>Neural Network with 6-8 Hidden layers.</a:t>
            </a:r>
          </a:p>
          <a:p>
            <a:pPr>
              <a:buFont typeface="Wingdings" pitchFamily="2" charset="2"/>
              <a:buChar char="v"/>
            </a:pPr>
            <a:r>
              <a:rPr lang="en-US" sz="2100" b="1" dirty="0" smtClean="0"/>
              <a:t>   </a:t>
            </a:r>
            <a:r>
              <a:rPr lang="en-US" sz="2100" dirty="0" smtClean="0"/>
              <a:t>Support </a:t>
            </a:r>
            <a:r>
              <a:rPr lang="en-US" sz="2100" dirty="0"/>
              <a:t>for </a:t>
            </a:r>
            <a:r>
              <a:rPr lang="en-US" sz="2100" b="1" dirty="0"/>
              <a:t>8 Feature in Input layer. </a:t>
            </a:r>
          </a:p>
          <a:p>
            <a:pPr lvl="0">
              <a:buFont typeface="Wingdings" pitchFamily="2" charset="2"/>
              <a:buChar char="v"/>
            </a:pPr>
            <a:r>
              <a:rPr lang="en-US" sz="2100" b="1" dirty="0" smtClean="0"/>
              <a:t>   Manipulate </a:t>
            </a:r>
            <a:r>
              <a:rPr lang="en-US" sz="2100" b="1" dirty="0"/>
              <a:t>weight and bias </a:t>
            </a:r>
            <a:r>
              <a:rPr lang="en-US" sz="2100" dirty="0"/>
              <a:t>for any neuron in hidden layer.</a:t>
            </a:r>
          </a:p>
          <a:p>
            <a:pPr lvl="0">
              <a:buFont typeface="Wingdings" pitchFamily="2" charset="2"/>
              <a:buChar char="v"/>
            </a:pPr>
            <a:r>
              <a:rPr lang="en-US" sz="2100" b="1" dirty="0" smtClean="0"/>
              <a:t>   </a:t>
            </a:r>
            <a:r>
              <a:rPr lang="en-US" sz="2100" dirty="0" smtClean="0"/>
              <a:t>Increase </a:t>
            </a:r>
            <a:r>
              <a:rPr lang="en-US" sz="2100" dirty="0"/>
              <a:t>or decrease the </a:t>
            </a:r>
            <a:r>
              <a:rPr lang="en-US" sz="2100" b="1" dirty="0"/>
              <a:t>number of neuron </a:t>
            </a:r>
            <a:r>
              <a:rPr lang="en-US" sz="2100" dirty="0"/>
              <a:t>in hidden layer.</a:t>
            </a:r>
          </a:p>
          <a:p>
            <a:pPr lvl="0"/>
            <a:r>
              <a:rPr lang="en-US" dirty="0" smtClean="0"/>
              <a:t>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Continued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69521" cy="4023360"/>
          </a:xfrm>
        </p:spPr>
        <p:txBody>
          <a:bodyPr>
            <a:normAutofit fontScale="85000" lnSpcReduction="10000"/>
          </a:bodyPr>
          <a:lstStyle/>
          <a:p>
            <a:pPr lvl="0">
              <a:buFont typeface="Wingdings" pitchFamily="2" charset="2"/>
              <a:buChar char="v"/>
            </a:pPr>
            <a:r>
              <a:rPr lang="en-US" dirty="0" smtClean="0"/>
              <a:t>    Visualize </a:t>
            </a:r>
            <a:r>
              <a:rPr lang="en-US" dirty="0"/>
              <a:t>individually the contribution of  input feature neuron on NN </a:t>
            </a:r>
            <a:r>
              <a:rPr lang="en-US" dirty="0" smtClean="0"/>
              <a:t>  graphically</a:t>
            </a:r>
            <a:endParaRPr lang="en-US" sz="1800" dirty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   Graphical </a:t>
            </a:r>
            <a:r>
              <a:rPr lang="en-US" dirty="0"/>
              <a:t>visualization for Convergence of NN with parameter decided.</a:t>
            </a:r>
            <a:endParaRPr lang="en-US" sz="1800" dirty="0"/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  Hyper-parameter</a:t>
            </a:r>
            <a:r>
              <a:rPr lang="en-US" dirty="0" smtClean="0"/>
              <a:t> </a:t>
            </a:r>
            <a:r>
              <a:rPr lang="en-US" b="1" dirty="0"/>
              <a:t>tuning</a:t>
            </a:r>
            <a:r>
              <a:rPr lang="en-US" dirty="0"/>
              <a:t> for</a:t>
            </a:r>
            <a:endParaRPr lang="en-US" sz="1800" dirty="0"/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Ratio </a:t>
            </a:r>
            <a:r>
              <a:rPr lang="en-US" sz="1600" dirty="0"/>
              <a:t>of training to test</a:t>
            </a:r>
            <a:endParaRPr lang="en-US" dirty="0"/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Noise </a:t>
            </a:r>
            <a:endParaRPr lang="en-US" sz="1600" dirty="0"/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Batch </a:t>
            </a:r>
            <a:r>
              <a:rPr lang="en-US" sz="1600" dirty="0"/>
              <a:t>size</a:t>
            </a:r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Learning </a:t>
            </a:r>
            <a:r>
              <a:rPr lang="en-US" sz="1600" dirty="0"/>
              <a:t>Rate</a:t>
            </a:r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Activation </a:t>
            </a:r>
            <a:r>
              <a:rPr lang="en-US" sz="1600" dirty="0"/>
              <a:t>function </a:t>
            </a:r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Regularization</a:t>
            </a:r>
          </a:p>
          <a:p>
            <a:pPr lvl="3">
              <a:buFont typeface="Wingdings" pitchFamily="2" charset="2"/>
              <a:buChar char="q"/>
            </a:pPr>
            <a:r>
              <a:rPr lang="en-US" sz="1600" dirty="0" smtClean="0"/>
              <a:t>   Regularization </a:t>
            </a:r>
            <a:r>
              <a:rPr lang="en-US" sz="1600" dirty="0"/>
              <a:t>rate</a:t>
            </a:r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    Output </a:t>
            </a:r>
            <a:r>
              <a:rPr lang="en-US" dirty="0"/>
              <a:t>Graph for</a:t>
            </a:r>
            <a:r>
              <a:rPr lang="en-US" b="1" dirty="0"/>
              <a:t> Test Loss and Training Loss</a:t>
            </a:r>
            <a:r>
              <a:rPr lang="en-US" dirty="0"/>
              <a:t>.</a:t>
            </a:r>
            <a:endParaRPr lang="en-US" sz="1800" dirty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    Darkening </a:t>
            </a:r>
            <a:r>
              <a:rPr lang="en-US" dirty="0"/>
              <a:t>and lightening of link among Neurons according weights.</a:t>
            </a:r>
            <a:endParaRPr lang="en-US" sz="1800" dirty="0"/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  Play</a:t>
            </a:r>
            <a:r>
              <a:rPr lang="en-US" b="1" dirty="0"/>
              <a:t>, Resume, Reset Button</a:t>
            </a:r>
            <a:r>
              <a:rPr lang="en-US" dirty="0"/>
              <a:t> to run Epoch and textbox showing value of </a:t>
            </a:r>
            <a:r>
              <a:rPr lang="en-US" dirty="0" err="1"/>
              <a:t>epooh</a:t>
            </a:r>
            <a:r>
              <a:rPr lang="en-US" dirty="0"/>
              <a:t>.</a:t>
            </a:r>
            <a:endParaRPr lang="en-US" sz="1800" dirty="0"/>
          </a:p>
          <a:p>
            <a:pPr lvl="3">
              <a:buFont typeface="Wingdings" pitchFamily="2" charset="2"/>
              <a:buChar char="q"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54958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5877272"/>
            <a:ext cx="366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Giving Image to “Image-Input”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48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764704"/>
            <a:ext cx="87185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372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2696"/>
            <a:ext cx="86868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0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908720"/>
            <a:ext cx="875030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54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36712"/>
            <a:ext cx="8712200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479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9408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4398" y="4994518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8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44101" y="260648"/>
            <a:ext cx="2276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Classification problem</a:t>
            </a:r>
            <a:r>
              <a:rPr lang="en-US" sz="1200" b="1" dirty="0" smtClean="0"/>
              <a:t>,</a:t>
            </a:r>
          </a:p>
          <a:p>
            <a:r>
              <a:rPr lang="en-US" sz="1200" b="1" dirty="0" smtClean="0"/>
              <a:t> </a:t>
            </a:r>
            <a:r>
              <a:rPr lang="en-US" sz="1200" b="1" dirty="0"/>
              <a:t>Data-Circular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066800"/>
            <a:ext cx="89789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041400"/>
            <a:ext cx="8915400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46356" y="5530920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sz="4000" dirty="0">
                <a:solidFill>
                  <a:srgbClr val="FF0000"/>
                </a:solidFill>
                <a:latin typeface="+mn-lt"/>
              </a:rPr>
              <a:t>Block Diagram</a:t>
            </a:r>
            <a:endParaRPr lang="en-US" sz="4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194" name="Content Placeholder 3" descr="C:\Users\Sameeksha\Desktop\BE Project\final_block_diagram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482850"/>
            <a:ext cx="7385050" cy="2749550"/>
          </a:xfrm>
        </p:spPr>
      </p:pic>
    </p:spTree>
    <p:extLst>
      <p:ext uri="{BB962C8B-B14F-4D97-AF65-F5344CB8AC3E}">
        <p14:creationId xmlns:p14="http://schemas.microsoft.com/office/powerpoint/2010/main" val="42788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44208" y="245839"/>
            <a:ext cx="17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Classification </a:t>
            </a:r>
            <a:r>
              <a:rPr lang="en-US" sz="1200" b="1" dirty="0"/>
              <a:t>problem, </a:t>
            </a:r>
            <a:endParaRPr lang="en-US" sz="1200" b="1" dirty="0" smtClean="0"/>
          </a:p>
          <a:p>
            <a:r>
              <a:rPr lang="en-US" sz="1200" b="1" dirty="0" smtClean="0"/>
              <a:t>Data-Exclusive </a:t>
            </a:r>
            <a:r>
              <a:rPr lang="en-US" sz="1200" b="1" dirty="0"/>
              <a:t>OR</a:t>
            </a:r>
            <a:endParaRPr 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23925"/>
            <a:ext cx="89662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520" y="5418848"/>
            <a:ext cx="1224136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1211" y="5400692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8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4044" y="326936"/>
            <a:ext cx="229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Classification problem, </a:t>
            </a:r>
            <a:endParaRPr lang="en-US" sz="1200" b="1" dirty="0" smtClean="0"/>
          </a:p>
          <a:p>
            <a:r>
              <a:rPr lang="en-US" sz="1200" b="1" dirty="0" smtClean="0"/>
              <a:t>Data-Gaussian </a:t>
            </a:r>
            <a:r>
              <a:rPr lang="en-US" sz="1200" b="1" dirty="0"/>
              <a:t>(binary)</a:t>
            </a:r>
            <a:endParaRPr 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1075"/>
            <a:ext cx="87122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5536" y="5373216"/>
            <a:ext cx="1224136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18" y="5387092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73" y="1628800"/>
            <a:ext cx="7093699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08456"/>
            <a:ext cx="8624115" cy="17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3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74870" y="419472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Classification problem, Data-Spiral</a:t>
            </a:r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503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2496" y="5492056"/>
            <a:ext cx="1224136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918" y="5478280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00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5715000" cy="32143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4208" y="548680"/>
            <a:ext cx="151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Regression problem, </a:t>
            </a:r>
            <a:endParaRPr lang="en-US" sz="1200" b="1" dirty="0" smtClean="0"/>
          </a:p>
          <a:p>
            <a:r>
              <a:rPr lang="en-US" sz="1200" b="1" dirty="0" smtClean="0"/>
              <a:t>Data-Multi-Gaussian</a:t>
            </a:r>
            <a:endParaRPr 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010345"/>
            <a:ext cx="8718550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5373216"/>
            <a:ext cx="1224136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918" y="5387092"/>
            <a:ext cx="1364754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16216" y="222469"/>
            <a:ext cx="1494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Regression problem</a:t>
            </a:r>
            <a:r>
              <a:rPr lang="en-US" sz="1200" b="1" dirty="0" smtClean="0"/>
              <a:t>,</a:t>
            </a:r>
          </a:p>
          <a:p>
            <a:r>
              <a:rPr lang="en-US" sz="1200" b="1" dirty="0" smtClean="0"/>
              <a:t> </a:t>
            </a:r>
            <a:r>
              <a:rPr lang="en-US" sz="1200" b="1" dirty="0"/>
              <a:t>Data-Plane</a:t>
            </a:r>
            <a:endParaRPr lang="en-US" sz="1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977900"/>
            <a:ext cx="869315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5373216"/>
            <a:ext cx="1224136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871" y="5387092"/>
            <a:ext cx="1352802" cy="260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Continued…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Learning </a:t>
            </a:r>
            <a:r>
              <a:rPr lang="en-US" b="1" dirty="0"/>
              <a:t>rate :- </a:t>
            </a:r>
            <a:r>
              <a:rPr lang="en-US" dirty="0"/>
              <a:t>(10, 3, 1, 0.3, 0.1, 0.03, 0.01, 0.003, 0.001, 0.0001)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Activation</a:t>
            </a:r>
            <a:r>
              <a:rPr lang="en-US" b="1" dirty="0"/>
              <a:t>:- </a:t>
            </a:r>
            <a:r>
              <a:rPr lang="en-US" dirty="0"/>
              <a:t>(</a:t>
            </a:r>
            <a:r>
              <a:rPr lang="en-US" dirty="0" err="1"/>
              <a:t>ReLU</a:t>
            </a:r>
            <a:r>
              <a:rPr lang="en-US" dirty="0"/>
              <a:t>, Sigmoid, </a:t>
            </a:r>
            <a:r>
              <a:rPr lang="en-US" dirty="0" err="1"/>
              <a:t>Tanh</a:t>
            </a:r>
            <a:r>
              <a:rPr lang="en-US" dirty="0"/>
              <a:t>, Linear)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Regularization:- </a:t>
            </a:r>
            <a:r>
              <a:rPr lang="en-US" dirty="0"/>
              <a:t>(L1, L2, None)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Regularization </a:t>
            </a:r>
            <a:r>
              <a:rPr lang="en-US" b="1" dirty="0"/>
              <a:t>rate:- </a:t>
            </a:r>
            <a:r>
              <a:rPr lang="en-US" dirty="0"/>
              <a:t>(10, 0.3, 0.1, 0.03, 0.01, 0)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Ratio </a:t>
            </a:r>
            <a:r>
              <a:rPr lang="en-US" b="1" dirty="0"/>
              <a:t>of training to test data :- </a:t>
            </a:r>
            <a:r>
              <a:rPr lang="en-US" dirty="0"/>
              <a:t>0 to 100 % (</a:t>
            </a:r>
            <a:r>
              <a:rPr lang="en-US" dirty="0" smtClean="0"/>
              <a:t>slide-bar </a:t>
            </a:r>
            <a:r>
              <a:rPr lang="en-US" dirty="0"/>
              <a:t>support)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Noise</a:t>
            </a:r>
            <a:r>
              <a:rPr lang="en-US" b="1" dirty="0"/>
              <a:t>:- </a:t>
            </a:r>
            <a:r>
              <a:rPr lang="en-US" dirty="0"/>
              <a:t>0 to 50 % (</a:t>
            </a:r>
            <a:r>
              <a:rPr lang="en-US" dirty="0" smtClean="0"/>
              <a:t>slide-bar </a:t>
            </a:r>
            <a:r>
              <a:rPr lang="en-US" dirty="0"/>
              <a:t>support)</a:t>
            </a:r>
          </a:p>
          <a:p>
            <a:pPr lvl="0">
              <a:buFont typeface="Wingdings" pitchFamily="2" charset="2"/>
              <a:buChar char="v"/>
            </a:pPr>
            <a:r>
              <a:rPr lang="en-US" b="1" dirty="0" smtClean="0"/>
              <a:t>   Batch </a:t>
            </a:r>
            <a:r>
              <a:rPr lang="en-US" b="1" dirty="0"/>
              <a:t>size:- </a:t>
            </a:r>
            <a:r>
              <a:rPr lang="en-US" dirty="0"/>
              <a:t>0 to 200 (</a:t>
            </a:r>
            <a:r>
              <a:rPr lang="en-US" dirty="0" smtClean="0"/>
              <a:t>slide-bar </a:t>
            </a:r>
            <a:r>
              <a:rPr lang="en-US" dirty="0"/>
              <a:t>support)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DF510D-5916-4A74-A7CA-F847E096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Conclusion: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E25E0C-70E0-4B60-BE68-305CA4D75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925505" cy="4023360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 smtClean="0"/>
              <a:t>Precisely</a:t>
            </a:r>
            <a:r>
              <a:rPr lang="en-US" sz="1800" dirty="0"/>
              <a:t>, we concluded that MUNICH is a more needful and </a:t>
            </a:r>
            <a:r>
              <a:rPr lang="en-US" sz="1800" dirty="0" smtClean="0"/>
              <a:t>convenient database </a:t>
            </a:r>
            <a:r>
              <a:rPr lang="en-US" sz="1800" dirty="0"/>
              <a:t>over the other available databases like the VEDAI </a:t>
            </a:r>
            <a:r>
              <a:rPr lang="en-US" sz="1800" dirty="0" smtClean="0"/>
              <a:t>etc.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/>
              <a:t>all </a:t>
            </a:r>
            <a:r>
              <a:rPr lang="en-US" sz="1800" dirty="0"/>
              <a:t>the methods learnt are suitable for a certain image type and no single method is sufficient for each and every image type</a:t>
            </a:r>
            <a:r>
              <a:rPr lang="en-US" sz="18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/>
              <a:t> </a:t>
            </a:r>
            <a:r>
              <a:rPr lang="en-US" sz="1800" dirty="0"/>
              <a:t>Implementation of multiple segmentation methods result in more accurate result for object </a:t>
            </a:r>
            <a:r>
              <a:rPr lang="en-US" sz="1800" dirty="0" smtClean="0"/>
              <a:t>detection.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/>
              <a:t>switching </a:t>
            </a:r>
            <a:r>
              <a:rPr lang="en-US" sz="1800" dirty="0"/>
              <a:t>strategy, combined with the road orientation adjustment method, can significantly improve the efficiency and effectiveness of the vehicle detection from Aerial images</a:t>
            </a:r>
            <a:r>
              <a:rPr lang="en-US" sz="18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After a detailed study using various papers we concluded to  first work on the dataset using the </a:t>
            </a:r>
            <a:r>
              <a:rPr lang="en-US" sz="1800" b="1" dirty="0"/>
              <a:t>HOG+SVM</a:t>
            </a:r>
            <a:r>
              <a:rPr lang="en-US" sz="1800" dirty="0"/>
              <a:t> algorithm. The final accuracy obtained was </a:t>
            </a:r>
            <a:r>
              <a:rPr lang="en-US" sz="1800" dirty="0" smtClean="0"/>
              <a:t>72.8% approximately.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/>
              <a:t>Later we moved to work on </a:t>
            </a:r>
            <a:r>
              <a:rPr lang="en-IN" sz="1800" b="1" dirty="0"/>
              <a:t>CNN</a:t>
            </a:r>
            <a:r>
              <a:rPr lang="en-IN" sz="1800" dirty="0"/>
              <a:t> for an improved accuracy using which we obtained an accuracy of </a:t>
            </a:r>
            <a:r>
              <a:rPr lang="en-IN" sz="1800" dirty="0" smtClean="0"/>
              <a:t>92.53</a:t>
            </a:r>
            <a:r>
              <a:rPr lang="en-IN" sz="1800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678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7"/>
            </a:pPr>
            <a:r>
              <a:rPr lang="en-US" dirty="0" smtClean="0"/>
              <a:t>Simulation </a:t>
            </a:r>
            <a:r>
              <a:rPr lang="en-US" dirty="0"/>
              <a:t>Software for free-hand designing of neural network of Deep learning with support of Hyper-parameter tuning was developed</a:t>
            </a:r>
            <a:r>
              <a:rPr lang="en-US" dirty="0" smtClean="0"/>
              <a:t>.</a:t>
            </a:r>
          </a:p>
          <a:p>
            <a:pPr marL="457200" indent="-457200">
              <a:buAutoNum type="arabicPeriod" startAt="7"/>
            </a:pPr>
            <a:r>
              <a:rPr lang="en-US" dirty="0" smtClean="0"/>
              <a:t> </a:t>
            </a:r>
            <a:r>
              <a:rPr lang="en-US" dirty="0"/>
              <a:t>Successful results were achieved in terms of simplified analysis of neural network </a:t>
            </a:r>
            <a:endParaRPr lang="en-US" dirty="0" smtClean="0"/>
          </a:p>
          <a:p>
            <a:pPr marL="457200" indent="-457200">
              <a:buAutoNum type="arabicPeriod" startAt="7"/>
            </a:pPr>
            <a:r>
              <a:rPr lang="en-US" dirty="0" smtClean="0"/>
              <a:t>impact </a:t>
            </a:r>
            <a:r>
              <a:rPr lang="en-US" dirty="0"/>
              <a:t>of every </a:t>
            </a:r>
            <a:r>
              <a:rPr lang="en-US" dirty="0" smtClean="0"/>
              <a:t>neuron in </a:t>
            </a:r>
            <a:r>
              <a:rPr lang="en-US" dirty="0"/>
              <a:t>prediction of </a:t>
            </a:r>
            <a:r>
              <a:rPr lang="en-US" dirty="0" smtClean="0"/>
              <a:t>output was </a:t>
            </a:r>
            <a:r>
              <a:rPr lang="en-US" dirty="0"/>
              <a:t>graphically </a:t>
            </a:r>
            <a:r>
              <a:rPr lang="en-US" dirty="0" smtClean="0"/>
              <a:t>visualized.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853F43-C4B1-4309-AF19-A1362342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36712"/>
            <a:ext cx="7543800" cy="9006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Future Scope: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5B1C83-1446-4CF4-B4A8-EFDD35CD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5355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Learn </a:t>
            </a:r>
            <a:r>
              <a:rPr lang="en-US" sz="2400" dirty="0"/>
              <a:t>and analyze the result of various Feature Extraction </a:t>
            </a:r>
            <a:r>
              <a:rPr lang="en-US" sz="2400" dirty="0" smtClean="0"/>
              <a:t>algorithms.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Explore </a:t>
            </a:r>
            <a:r>
              <a:rPr lang="en-US" sz="2400" dirty="0"/>
              <a:t>result of feature extraction and classifier on different </a:t>
            </a:r>
            <a:r>
              <a:rPr lang="en-US" sz="2400" dirty="0" smtClean="0"/>
              <a:t>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Study </a:t>
            </a:r>
            <a:r>
              <a:rPr lang="en-US" sz="2400" dirty="0"/>
              <a:t>of more Classifiers which are used for classification of detected vehicles or objects into various classes more accurately and </a:t>
            </a:r>
            <a:r>
              <a:rPr lang="en-US" sz="2400" dirty="0" smtClean="0"/>
              <a:t>efficiently.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Support </a:t>
            </a:r>
            <a:r>
              <a:rPr lang="en-US" sz="2400" dirty="0"/>
              <a:t>for various ML and DL Algorithm in Simulation software apart from current NN </a:t>
            </a:r>
            <a:r>
              <a:rPr lang="en-US" sz="2400" dirty="0" smtClean="0"/>
              <a:t>support.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</a:t>
            </a:r>
            <a:r>
              <a:rPr lang="en-US" sz="2400" dirty="0"/>
              <a:t>build drag-and-drop blocks of algorithm and analyze </a:t>
            </a:r>
            <a:r>
              <a:rPr lang="en-US" sz="2400" dirty="0" smtClean="0"/>
              <a:t>accordingly.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Real-time </a:t>
            </a:r>
            <a:r>
              <a:rPr lang="en-US" sz="2400" dirty="0"/>
              <a:t>aerial image </a:t>
            </a:r>
            <a:r>
              <a:rPr lang="en-US" sz="2400" dirty="0" smtClean="0"/>
              <a:t>analysis.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On </a:t>
            </a:r>
            <a:r>
              <a:rPr lang="en-US" sz="2400" dirty="0"/>
              <a:t>successful execution of the software part we would further interface the system onto a drone and try to capture real time images and try out its various applications as mentioned earlier.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74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>
                <a:solidFill>
                  <a:srgbClr val="FF0000"/>
                </a:solidFill>
                <a:latin typeface="+mn-lt"/>
              </a:rPr>
              <a:t>Applications: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To locate the densely and sparsely vehicle populated areas and thus use it for runtime traffic analysis on a larger scale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To detect parking lots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Automatic parking lot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Enhancing road maps by parsing aerial images around the </a:t>
            </a:r>
            <a:r>
              <a:rPr lang="en-IN" dirty="0" smtClean="0"/>
              <a:t>world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Enable User to Design Their Own Model And Simulate in Prior to actual Development.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Clean Overview, better Understanding of Concepts of ML, DL and AI Algorithm.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6001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978932"/>
            <a:ext cx="15906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02732"/>
            <a:ext cx="15811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0375" y="2437448"/>
            <a:ext cx="1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Aerial image</a:t>
            </a:r>
          </a:p>
        </p:txBody>
      </p:sp>
      <p:sp>
        <p:nvSpPr>
          <p:cNvPr id="5" name="AutoShape 7" descr="Image result for annotation f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623" y="902732"/>
            <a:ext cx="18002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Grp="1" noChangeAspect="1" noChangeArrowheads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838200"/>
            <a:ext cx="163353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12" y="3871912"/>
            <a:ext cx="1543882" cy="15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962400"/>
            <a:ext cx="1543050" cy="152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27898" y="2426732"/>
            <a:ext cx="143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</a:t>
            </a:r>
          </a:p>
          <a:p>
            <a:r>
              <a:rPr lang="en-US" dirty="0"/>
              <a:t> 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5767" y="2605826"/>
            <a:ext cx="15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 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78795" y="243744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5807" y="5715000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Exposure to OPM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744218"/>
            <a:ext cx="204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Discovery of vehicle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972" y="3931828"/>
            <a:ext cx="173887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Accuracy determination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972" y="4831818"/>
            <a:ext cx="173887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Objective and subjective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1886334" y="1447800"/>
            <a:ext cx="399666" cy="178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657600" y="1447800"/>
            <a:ext cx="533400" cy="178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096000" y="1510784"/>
            <a:ext cx="838200" cy="153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467600" y="2743200"/>
            <a:ext cx="261937" cy="10601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5505450" y="4343400"/>
            <a:ext cx="1360357" cy="3092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2557847" y="4284303"/>
            <a:ext cx="1360357" cy="3092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98972" y="5789399"/>
            <a:ext cx="183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(Interface with other </a:t>
            </a:r>
          </a:p>
          <a:p>
            <a:r>
              <a:rPr lang="en-US" sz="1400" dirty="0"/>
              <a:t>systems like drones)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="" xmlns:a16="http://schemas.microsoft.com/office/drawing/2014/main" id="{DB732B68-E6CF-49ED-9A88-1D06B8994BF4}"/>
              </a:ext>
            </a:extLst>
          </p:cNvPr>
          <p:cNvSpPr/>
          <p:nvPr/>
        </p:nvSpPr>
        <p:spPr>
          <a:xfrm>
            <a:off x="1524000" y="4578159"/>
            <a:ext cx="152400" cy="253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1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7886700" cy="10382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rgbClr val="FF0000"/>
                </a:solidFill>
                <a:latin typeface="+mn-lt"/>
              </a:rPr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5536" y="1340768"/>
            <a:ext cx="8424936" cy="4587875"/>
          </a:xfrm>
        </p:spPr>
        <p:txBody>
          <a:bodyPr rtlCol="0">
            <a:normAutofit/>
          </a:bodyPr>
          <a:lstStyle/>
          <a:p>
            <a:pPr algn="just" eaLnBrk="1" hangingPunct="1">
              <a:buFont typeface="Arial" charset="0"/>
              <a:buNone/>
              <a:defRPr/>
            </a:pPr>
            <a:r>
              <a:rPr lang="en-IN" sz="2400" dirty="0"/>
              <a:t>  1)</a:t>
            </a:r>
            <a:r>
              <a:rPr lang="en-IN" sz="2400" dirty="0" err="1"/>
              <a:t>Hilal</a:t>
            </a:r>
            <a:r>
              <a:rPr lang="en-IN" sz="2400" dirty="0"/>
              <a:t> </a:t>
            </a:r>
            <a:r>
              <a:rPr lang="en-IN" sz="2400" dirty="0" err="1"/>
              <a:t>Tayara</a:t>
            </a:r>
            <a:r>
              <a:rPr lang="en-IN" sz="2400" dirty="0"/>
              <a:t>, Kim Gil </a:t>
            </a:r>
            <a:r>
              <a:rPr lang="en-IN" sz="2400" dirty="0" err="1"/>
              <a:t>Soo,Kil</a:t>
            </a:r>
            <a:r>
              <a:rPr lang="en-IN" sz="2400" dirty="0"/>
              <a:t> To </a:t>
            </a:r>
            <a:r>
              <a:rPr lang="en-IN" sz="2400" dirty="0" err="1"/>
              <a:t>Chong,”Vehicle</a:t>
            </a:r>
            <a:r>
              <a:rPr lang="en-IN" sz="2400" dirty="0"/>
              <a:t> Detection and Counting in High resolution </a:t>
            </a:r>
            <a:r>
              <a:rPr lang="en-IN" sz="2400" dirty="0" err="1"/>
              <a:t>Arrial</a:t>
            </a:r>
            <a:r>
              <a:rPr lang="en-IN" sz="2400" dirty="0"/>
              <a:t> images using Convolutional Regression Neural Network”, volume 6, </a:t>
            </a:r>
            <a:r>
              <a:rPr lang="en-IN" sz="2400" dirty="0" err="1"/>
              <a:t>IEEE,current</a:t>
            </a:r>
            <a:r>
              <a:rPr lang="en-IN" sz="2400" dirty="0"/>
              <a:t> version February 14,2018.</a:t>
            </a:r>
            <a:r>
              <a:rPr lang="en-US" sz="2400" dirty="0"/>
              <a:t> </a:t>
            </a:r>
            <a:r>
              <a:rPr lang="en-IN" sz="2400" dirty="0"/>
              <a:t> </a:t>
            </a:r>
            <a:endParaRPr lang="en-US" sz="2400" dirty="0"/>
          </a:p>
          <a:p>
            <a:pPr algn="just" eaLnBrk="1" hangingPunct="1">
              <a:buFont typeface="Arial" charset="0"/>
              <a:buNone/>
              <a:defRPr/>
            </a:pPr>
            <a:r>
              <a:rPr lang="en-IN" sz="2400" dirty="0"/>
              <a:t>  2)Franklin Tanner , Brian Colder,” Overhead imagery research dataset- an annotated data library and tools to aid in the development of computer vision algorithms”, IEEE  2009.</a:t>
            </a:r>
            <a:endParaRPr lang="en-US" sz="2400" dirty="0"/>
          </a:p>
          <a:p>
            <a:pPr algn="just" eaLnBrk="1" hangingPunct="1">
              <a:buFont typeface="Arial" charset="0"/>
              <a:buNone/>
              <a:defRPr/>
            </a:pPr>
            <a:r>
              <a:rPr lang="en-IN" sz="2400" dirty="0"/>
              <a:t>  3)</a:t>
            </a:r>
            <a:r>
              <a:rPr lang="en-IN" sz="2400" dirty="0" err="1"/>
              <a:t>Yongzheng</a:t>
            </a:r>
            <a:r>
              <a:rPr lang="en-IN" sz="2400" dirty="0"/>
              <a:t> Xu, </a:t>
            </a:r>
            <a:r>
              <a:rPr lang="en-IN" sz="2400" dirty="0" err="1"/>
              <a:t>Guizhen</a:t>
            </a:r>
            <a:r>
              <a:rPr lang="en-IN" sz="2400" dirty="0"/>
              <a:t> Yu,” A hybrid vehicle detection method based </a:t>
            </a:r>
            <a:r>
              <a:rPr lang="en-IN" sz="2400" dirty="0" err="1"/>
              <a:t>onn</a:t>
            </a:r>
            <a:r>
              <a:rPr lang="en-IN" sz="2400" dirty="0"/>
              <a:t> Viola-</a:t>
            </a:r>
            <a:r>
              <a:rPr lang="en-IN" sz="2400" dirty="0" err="1"/>
              <a:t>Jonnes</a:t>
            </a:r>
            <a:r>
              <a:rPr lang="en-IN" sz="2400" dirty="0"/>
              <a:t> and HOG+ SVM from UAV images, 20 June,2016.</a:t>
            </a:r>
            <a:r>
              <a:rPr lang="en-US" sz="2400" dirty="0">
                <a:hlinkClick r:id="rId2" action="ppaction://hlinkfile"/>
              </a:rPr>
              <a:t> </a:t>
            </a:r>
            <a:endParaRPr lang="en-US" sz="2400" dirty="0"/>
          </a:p>
          <a:p>
            <a:pPr algn="just" eaLnBrk="1" hangingPunct="1">
              <a:buFont typeface="Arial" charset="0"/>
              <a:buNone/>
              <a:defRPr/>
            </a:pPr>
            <a:endParaRPr lang="en-US" sz="2400" dirty="0"/>
          </a:p>
          <a:p>
            <a:pPr eaLnBrk="1" hangingPunct="1">
              <a:buFont typeface="Arial" charset="0"/>
              <a:buNone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1560" y="548680"/>
            <a:ext cx="7848872" cy="5040560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 </a:t>
            </a:r>
            <a:endParaRPr lang="en-US" dirty="0"/>
          </a:p>
          <a:p>
            <a:pPr lvl="0"/>
            <a:r>
              <a:rPr lang="en-IN" sz="2600" dirty="0" smtClean="0"/>
              <a:t>4) </a:t>
            </a:r>
            <a:r>
              <a:rPr lang="en-IN" sz="2600" dirty="0" err="1" smtClean="0"/>
              <a:t>Yongzheng</a:t>
            </a:r>
            <a:r>
              <a:rPr lang="en-IN" sz="2600" dirty="0" smtClean="0"/>
              <a:t> </a:t>
            </a:r>
            <a:r>
              <a:rPr lang="en-IN" sz="2600" dirty="0" err="1"/>
              <a:t>Xu</a:t>
            </a:r>
            <a:r>
              <a:rPr lang="en-IN" sz="2600" dirty="0"/>
              <a:t>, </a:t>
            </a:r>
            <a:r>
              <a:rPr lang="en-IN" sz="2600" dirty="0" err="1"/>
              <a:t>Guizhen</a:t>
            </a:r>
            <a:r>
              <a:rPr lang="en-IN" sz="2600" dirty="0"/>
              <a:t> Yu, ” A vehicle detection method based on Viola-Jones and HOG combined with SVM from Unmanned Aerial Images”, Jiangsu province Collaborative Innovative conference, </a:t>
            </a:r>
            <a:r>
              <a:rPr lang="en-IN" sz="2600" dirty="0" err="1"/>
              <a:t>Nanjig</a:t>
            </a:r>
            <a:r>
              <a:rPr lang="en-IN" sz="2600" dirty="0"/>
              <a:t>, China, June 2016</a:t>
            </a:r>
            <a:r>
              <a:rPr lang="en-IN" sz="2600" dirty="0" smtClean="0"/>
              <a:t>.</a:t>
            </a:r>
            <a:endParaRPr lang="en-US" sz="2600" dirty="0"/>
          </a:p>
          <a:p>
            <a:pPr lvl="0"/>
            <a:r>
              <a:rPr lang="en-IN" sz="2600" dirty="0" smtClean="0"/>
              <a:t>5) Alex </a:t>
            </a:r>
            <a:r>
              <a:rPr lang="en-IN" sz="2600" dirty="0" err="1"/>
              <a:t>Krizhavsky</a:t>
            </a:r>
            <a:r>
              <a:rPr lang="en-IN" sz="2600" dirty="0"/>
              <a:t>, </a:t>
            </a:r>
            <a:r>
              <a:rPr lang="en-IN" sz="2600" dirty="0" err="1"/>
              <a:t>Ilya</a:t>
            </a:r>
            <a:r>
              <a:rPr lang="en-IN" sz="2600" dirty="0"/>
              <a:t> </a:t>
            </a:r>
            <a:r>
              <a:rPr lang="en-IN" sz="2600" dirty="0" err="1"/>
              <a:t>Sutskever</a:t>
            </a:r>
            <a:r>
              <a:rPr lang="en-IN" sz="2600" dirty="0"/>
              <a:t> and Geoffrey E. Hinton, “</a:t>
            </a:r>
            <a:r>
              <a:rPr lang="en-IN" sz="2600" dirty="0" err="1"/>
              <a:t>ImageNet</a:t>
            </a:r>
            <a:r>
              <a:rPr lang="en-IN" sz="2600" dirty="0"/>
              <a:t> classification with deep convolutional neural networks”, Proc. IEEE </a:t>
            </a:r>
            <a:r>
              <a:rPr lang="en-IN" sz="2600" dirty="0" err="1"/>
              <a:t>Convoultional</a:t>
            </a:r>
            <a:r>
              <a:rPr lang="en-IN" sz="2600" dirty="0"/>
              <a:t> Neural Networks and Deep Learning, July 2004, pp564-568, Oct 2001</a:t>
            </a:r>
            <a:r>
              <a:rPr lang="en-IN" sz="2600" dirty="0" smtClean="0"/>
              <a:t>.</a:t>
            </a:r>
            <a:endParaRPr lang="en-US" sz="2600" dirty="0"/>
          </a:p>
          <a:p>
            <a:pPr lvl="0"/>
            <a:r>
              <a:rPr lang="en-IN" sz="2600" dirty="0" smtClean="0"/>
              <a:t>6) Herbert </a:t>
            </a:r>
            <a:r>
              <a:rPr lang="en-IN" sz="2600" dirty="0"/>
              <a:t>Bay, </a:t>
            </a:r>
            <a:r>
              <a:rPr lang="en-IN" sz="2600" dirty="0" err="1"/>
              <a:t>Tinne</a:t>
            </a:r>
            <a:r>
              <a:rPr lang="en-IN" sz="2600" dirty="0"/>
              <a:t> </a:t>
            </a:r>
            <a:r>
              <a:rPr lang="en-IN" sz="2600" dirty="0" err="1"/>
              <a:t>Tuytelaars</a:t>
            </a:r>
            <a:r>
              <a:rPr lang="en-IN" sz="2600" dirty="0"/>
              <a:t>, and Luc Van </a:t>
            </a:r>
            <a:r>
              <a:rPr lang="en-IN" sz="2600" dirty="0" err="1"/>
              <a:t>Gool</a:t>
            </a:r>
            <a:r>
              <a:rPr lang="en-IN" sz="2600" dirty="0"/>
              <a:t>, “SURF: Speeded Up Robust Features” ,ETH Zurich, Tech Rep TR-948(0034)-4, July 2008</a:t>
            </a:r>
            <a:r>
              <a:rPr lang="en-IN" sz="2600" dirty="0" smtClean="0"/>
              <a:t>.</a:t>
            </a:r>
            <a:endParaRPr lang="en-US" sz="2600" dirty="0"/>
          </a:p>
          <a:p>
            <a:pPr lvl="0"/>
            <a:r>
              <a:rPr lang="en-IN" sz="2600" dirty="0" smtClean="0"/>
              <a:t>7)Rafael </a:t>
            </a:r>
            <a:r>
              <a:rPr lang="en-IN" sz="2600" dirty="0"/>
              <a:t>C. Gonzalez and Richard E. Woods, “Digital Image Processing”, Publishing House of Electronics Industry, </a:t>
            </a:r>
            <a:r>
              <a:rPr lang="en-IN" sz="2600" dirty="0" err="1"/>
              <a:t>Changping</a:t>
            </a:r>
            <a:r>
              <a:rPr lang="en-IN" sz="2600" dirty="0"/>
              <a:t>, Beijing, Tech Rep. Jan.  2007. 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0599"/>
            <a:ext cx="7886700" cy="5186363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dirty="0">
                <a:solidFill>
                  <a:srgbClr val="FF0000"/>
                </a:solidFill>
              </a:rPr>
              <a:t>Software Requirements:</a:t>
            </a: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r>
              <a:rPr lang="en-US" dirty="0"/>
              <a:t>Python 3.6 Idle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r>
              <a:rPr lang="en-US" dirty="0"/>
              <a:t>Open CV libraries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r>
              <a:rPr lang="en-US" dirty="0" err="1"/>
              <a:t>Numpy</a:t>
            </a:r>
            <a:r>
              <a:rPr lang="en-US" dirty="0"/>
              <a:t>, matplotlib 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r>
              <a:rPr lang="en-US" dirty="0"/>
              <a:t>Datasets : MUNICH Dataset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r>
              <a:rPr lang="en-IN" dirty="0"/>
              <a:t>A</a:t>
            </a:r>
            <a:r>
              <a:rPr lang="en-IN" dirty="0" smtClean="0"/>
              <a:t>naconda</a:t>
            </a:r>
            <a:endParaRPr lang="en-US" dirty="0"/>
          </a:p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514350" indent="-514350" algn="just" eaLnBrk="1" fontAlgn="auto" hangingPunct="1">
              <a:spcAft>
                <a:spcPts val="0"/>
              </a:spcAft>
              <a:buFont typeface="Arial" panose="020B0604020202020204" pitchFamily="34" charset="0"/>
              <a:buAutoNum type="arabicParenR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7543800" cy="14507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Literature Survey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37250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" y="1196752"/>
            <a:ext cx="90773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39752" y="5974611"/>
            <a:ext cx="305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All References to papers Are End of PPT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49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MUNICH and OVERHEAD Standard Database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2400" dirty="0"/>
              <a:t>Satellite captured aerial images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IN" sz="2400" dirty="0" smtClean="0"/>
              <a:t>Total </a:t>
            </a:r>
            <a:r>
              <a:rPr lang="en-IN" sz="2400" dirty="0"/>
              <a:t>907 </a:t>
            </a:r>
            <a:r>
              <a:rPr lang="en-IN" sz="2400" dirty="0" smtClean="0"/>
              <a:t>images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 smtClean="0"/>
              <a:t>Pixel </a:t>
            </a:r>
            <a:r>
              <a:rPr lang="en-IN" sz="2400" dirty="0"/>
              <a:t>resolution : </a:t>
            </a:r>
            <a:r>
              <a:rPr lang="en-IN" sz="2400" dirty="0" smtClean="0"/>
              <a:t>256x256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 smtClean="0"/>
              <a:t>Size </a:t>
            </a:r>
            <a:r>
              <a:rPr lang="en-IN" sz="2400" dirty="0"/>
              <a:t>of an image: </a:t>
            </a:r>
            <a:r>
              <a:rPr lang="en-US" sz="2400" dirty="0">
                <a:ea typeface="Calibri" pitchFamily="34" charset="0"/>
                <a:cs typeface="Times New Roman" pitchFamily="18" charset="0"/>
              </a:rPr>
              <a:t>190 to 570 </a:t>
            </a:r>
            <a:r>
              <a:rPr lang="en-US" sz="2400" dirty="0" smtClean="0">
                <a:ea typeface="Calibri" pitchFamily="34" charset="0"/>
                <a:cs typeface="Times New Roman" pitchFamily="18" charset="0"/>
              </a:rPr>
              <a:t>KB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 smtClean="0"/>
              <a:t>Images </a:t>
            </a:r>
            <a:r>
              <a:rPr lang="en-IN" sz="2400" dirty="0"/>
              <a:t>are taken at the height of 1000m above the ground cover area of the MUNICH city</a:t>
            </a:r>
            <a:r>
              <a:rPr lang="en-IN" sz="2800" dirty="0"/>
              <a:t>.</a:t>
            </a:r>
            <a:endParaRPr lang="en-US" sz="2800" dirty="0"/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53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4797</TotalTime>
  <Words>1956</Words>
  <Application>Microsoft Office PowerPoint</Application>
  <PresentationFormat>On-screen Show (4:3)</PresentationFormat>
  <Paragraphs>400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Retrospect</vt:lpstr>
      <vt:lpstr>         Object detection  of Aerial Imagery using deep Learning Algorithm     &amp;  Building Simulation Software </vt:lpstr>
      <vt:lpstr>Contents:</vt:lpstr>
      <vt:lpstr>PowerPoint Presentation</vt:lpstr>
      <vt:lpstr>Introduction:</vt:lpstr>
      <vt:lpstr>Block Diagram</vt:lpstr>
      <vt:lpstr>PowerPoint Presentation</vt:lpstr>
      <vt:lpstr>PowerPoint Presentation</vt:lpstr>
      <vt:lpstr>Literature Survey</vt:lpstr>
      <vt:lpstr>MUNICH and OVERHEAD Standard Database</vt:lpstr>
      <vt:lpstr>Choosing Datasets:</vt:lpstr>
      <vt:lpstr>Images from MUNICH and Vedai</vt:lpstr>
      <vt:lpstr>Image Segmentation:</vt:lpstr>
      <vt:lpstr>Image Segmentation Techniques:</vt:lpstr>
      <vt:lpstr>PowerPoint Presentation</vt:lpstr>
      <vt:lpstr>Feature Descriptor:</vt:lpstr>
      <vt:lpstr>Feature Extraction:</vt:lpstr>
      <vt:lpstr>Feature Extraction Techniques:</vt:lpstr>
      <vt:lpstr>HOG:</vt:lpstr>
      <vt:lpstr>Algorithm of HOG:</vt:lpstr>
      <vt:lpstr>SURF:</vt:lpstr>
      <vt:lpstr>Steps in SURF:</vt:lpstr>
      <vt:lpstr>Model Implementation</vt:lpstr>
      <vt:lpstr>PowerPoint Presentation</vt:lpstr>
      <vt:lpstr>SVM</vt:lpstr>
      <vt:lpstr>SVM Classification</vt:lpstr>
      <vt:lpstr>Result:</vt:lpstr>
      <vt:lpstr>Original Image</vt:lpstr>
      <vt:lpstr>PowerPoint Presentation</vt:lpstr>
      <vt:lpstr>Statistical Results: HOG+SVM/LOGIST</vt:lpstr>
      <vt:lpstr>What Next?</vt:lpstr>
      <vt:lpstr>Moving towards DL</vt:lpstr>
      <vt:lpstr>CNN</vt:lpstr>
      <vt:lpstr>Architecture </vt:lpstr>
      <vt:lpstr>Continued…</vt:lpstr>
      <vt:lpstr>Result:</vt:lpstr>
      <vt:lpstr>Evaluation Result</vt:lpstr>
      <vt:lpstr>FRCNN</vt:lpstr>
      <vt:lpstr>Progress of Project </vt:lpstr>
      <vt:lpstr>PowerPoint Presentation</vt:lpstr>
      <vt:lpstr>Proposed Simulation Software </vt:lpstr>
      <vt:lpstr>Features</vt:lpstr>
      <vt:lpstr>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Continued…</vt:lpstr>
      <vt:lpstr>Conclusion:</vt:lpstr>
      <vt:lpstr>PowerPoint Presentation</vt:lpstr>
      <vt:lpstr>Future Scope:</vt:lpstr>
      <vt:lpstr>Applications:</vt:lpstr>
      <vt:lpstr>References: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with Deep Learning with Aerial Imagery</dc:title>
  <dc:creator>lenovo</dc:creator>
  <cp:lastModifiedBy>lenovo</cp:lastModifiedBy>
  <cp:revision>134</cp:revision>
  <dcterms:created xsi:type="dcterms:W3CDTF">2019-07-24T06:57:30Z</dcterms:created>
  <dcterms:modified xsi:type="dcterms:W3CDTF">2020-06-13T07:45:01Z</dcterms:modified>
</cp:coreProperties>
</file>